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5"/>
    <p:sldId id="270" r:id="rId16"/>
    <p:sldId id="271" r:id="rId17"/>
    <p:sldId id="268" r:id="rId14"/>
    <p:sldId id="272" r:id="rId18"/>
    <p:sldId id="273" r:id="rId19"/>
    <p:sldId id="274" r:id="rId20"/>
    <p:sldId id="275" r:id="rId21"/>
    <p:sldId id="276" r:id="rId22"/>
    <p:sldId id="277" r:id="rId23"/>
  </p:sldIdLst>
  <p:sldSz cx="12192000" cy="6858000"/>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60" autoAdjust="0"/>
  </p:normalViewPr>
  <p:slideViewPr>
    <p:cSldViewPr snapToGrid="0">
      <p:cViewPr varScale="1">
        <p:scale>
          <a:sx n="96" d="100"/>
          <a:sy n="96" d="100"/>
        </p:scale>
        <p:origin x="111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0AED251B-16E4-406E-B395-9C4D71B81BD8}"/>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5802470E-DB35-42B6-BA51-5B9A5BECCCCB}"/>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00342958-A7B5-4E0A-B1F4-0B825CBE4A9D}"/>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C398C069-F069-46EF-B323-7EA85FD2EF8F}"/>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44336FFE-B474-40DD-A39C-820352CD71DC}"/>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892FC77-AF18-4D56-9D43-42DAA9ED0712}"/>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4B77FF83-15FA-4C37-B4BF-6A254DCF2B06}"/>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2656F92F-C3B1-4755-BCE3-A5171BB4C161}"/>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4445B37-C54D-4680-BD0D-F0D01B4EA9C6}"/>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71F7F608-F87C-4430-8FEB-92FC4372F0B1}"/>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hyperlink" Target="https://ntechs.vn/" TargetMode="Externa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ntechs.vn/" TargetMode="External"/><Relationship Id="rId4" Type="http://schemas.openxmlformats.org/officeDocument/2006/relationships/image" Target="../media/kohi-erp-overview.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hyperlink" Target="https://ntechs.vn/" TargetMode="Externa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s://ntechs.vn/" TargetMode="Externa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hyperlink" Target="https://ntechs.vn/" TargetMode="Externa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hyperlink" Target="https://ntechs.vn/" TargetMode="Externa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hyperlink" Target="https://ntechs.vn/" TargetMode="Externa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hyperlink" Target="https://ntechs.vn/" TargetMode="Externa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hyperlink" Target="https://ntechs.v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B872F93-9F4B-4608-91AC-4E79BA2EB9CC}"/>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endParaRPr/>
          </a:p>
        </p:txBody>
      </p:sp>
      <p:pic>
        <p:nvPicPr>
          <p:cNvPr id="2" name="Picture 1">
            <a:extLst>
              <a:ext uri="{FF2B5EF4-FFF2-40B4-BE49-F238E27FC236}">
                <a16:creationId xmlns:a16="http://schemas.microsoft.com/office/drawing/2014/main" id="{E663A8BA-AA2C-4E70-85E0-9447269678D2}"/>
              </a:ext>
            </a:extLst>
          </p:cNvPr>
          <p:cNvPicPr>
            <a:picLocks noChangeAspect="1"/>
          </p:cNvPicPr>
          <p:nvPr/>
        </p:nvPicPr>
        <p:blipFill>
          <a:blip r:embed="rId3"/>
          <a:stretch/>
        </p:blipFill>
        <p:spPr>
          <a:xfrm>
            <a:off x="10620375" y="403456"/>
            <a:ext cx="952500" cy="564689"/>
          </a:xfrm>
          <a:prstGeom prst="rect">
            <a:avLst/>
          </a:prstGeom>
        </p:spPr>
      </p:pic>
      <p:pic>
        <p:nvPicPr>
          <p:cNvPr id="5" name="Picture 4">
            <a:extLst>
              <a:ext uri="{FF2B5EF4-FFF2-40B4-BE49-F238E27FC236}">
                <a16:creationId xmlns:a16="http://schemas.microsoft.com/office/drawing/2014/main" id="{05198B57-CDF7-4F75-8292-11F49222C23B}"/>
              </a:ext>
            </a:extLst>
          </p:cNvPr>
          <p:cNvPicPr>
            <a:picLocks noChangeAspect="1"/>
          </p:cNvPicPr>
          <p:nvPr/>
        </p:nvPicPr>
        <p:blipFill>
          <a:blip r:embed="rId3"/>
          <a:stretch/>
        </p:blipFill>
        <p:spPr>
          <a:xfrm>
            <a:off x="609600" y="555861"/>
            <a:ext cx="2286000" cy="1355253"/>
          </a:xfrm>
          <a:prstGeom prst="rect">
            <a:avLst/>
          </a:prstGeom>
        </p:spPr>
      </p:pic>
      <p:sp>
        <p:nvSpPr>
          <p:cNvPr id="6" name="HỒ SƠ&#10;NĂNG LỰC">
            <a:extLst>
              <a:ext uri="{FF2B5EF4-FFF2-40B4-BE49-F238E27FC236}">
                <a16:creationId xmlns:a16="http://schemas.microsoft.com/office/drawing/2014/main" id="{7ACD6571-149E-41FA-95BF-35FE30CFB3D1}"/>
              </a:ext>
            </a:extLst>
          </p:cNvPr>
          <p:cNvSpPr>
            <a:spLocks noGrp="1"/>
          </p:cNvSpPr>
          <p:nvPr/>
        </p:nvSpPr>
        <p:spPr>
          <a:xfrm>
            <a:off x="609600" y="2381250"/>
            <a:ext cx="7810500" cy="1809750"/>
          </a:xfrm>
          <a:prstGeom prst="rect">
            <a:avLst/>
          </a:prstGeom>
          <a:noFill/>
          <a:ln w="0">
            <a:noFill/>
          </a:ln>
        </p:spPr>
        <p:txBody>
          <a:bodyPr wrap="square" lIns="0" tIns="0" rIns="0" bIns="0" anchor="t">
            <a:noAutofit/>
          </a:bodyPr>
          <a:lstStyle>
            <a:defPPr>
              <a:defRPr sz="5700" b="1">
                <a:solidFill>
                  <a:srgbClr val="1B4F9F"/>
                </a:solidFill>
                <a:latin typeface="Arial"/>
                <a:ea typeface="Arial"/>
                <a:cs typeface="Arial"/>
              </a:defRPr>
            </a:defPPr>
            <a:lvl1pPr>
              <a:buNone/>
              <a:defRPr sz="5700" b="1">
                <a:solidFill>
                  <a:srgbClr val="1B4F9F"/>
                </a:solidFill>
                <a:latin typeface="Arial"/>
                <a:ea typeface="Arial"/>
                <a:cs typeface="Arial"/>
              </a:defRPr>
            </a:lvl1pPr>
            <a:lvl2pPr>
              <a:buNone/>
              <a:defRPr sz="5700" b="1">
                <a:solidFill>
                  <a:srgbClr val="1B4F9F"/>
                </a:solidFill>
                <a:latin typeface="Arial"/>
                <a:ea typeface="Arial"/>
                <a:cs typeface="Arial"/>
              </a:defRPr>
            </a:lvl2pPr>
            <a:lvl3pPr>
              <a:buNone/>
              <a:defRPr sz="5700" b="1">
                <a:solidFill>
                  <a:srgbClr val="1B4F9F"/>
                </a:solidFill>
                <a:latin typeface="Arial"/>
                <a:ea typeface="Arial"/>
                <a:cs typeface="Arial"/>
              </a:defRPr>
            </a:lvl3pPr>
            <a:lvl4pPr>
              <a:buNone/>
              <a:defRPr sz="5700" b="1">
                <a:solidFill>
                  <a:srgbClr val="1B4F9F"/>
                </a:solidFill>
                <a:latin typeface="Arial"/>
                <a:ea typeface="Arial"/>
                <a:cs typeface="Arial"/>
              </a:defRPr>
            </a:lvl4pPr>
            <a:lvl5pPr>
              <a:buNone/>
              <a:defRPr sz="5700" b="1">
                <a:solidFill>
                  <a:srgbClr val="1B4F9F"/>
                </a:solidFill>
                <a:latin typeface="Arial"/>
                <a:ea typeface="Arial"/>
                <a:cs typeface="Arial"/>
              </a:defRPr>
            </a:lvl5pPr>
            <a:lvl6pPr>
              <a:buNone/>
              <a:defRPr sz="5700" b="1">
                <a:solidFill>
                  <a:srgbClr val="1B4F9F"/>
                </a:solidFill>
                <a:latin typeface="Arial"/>
                <a:ea typeface="Arial"/>
                <a:cs typeface="Arial"/>
              </a:defRPr>
            </a:lvl6pPr>
            <a:lvl7pPr>
              <a:buNone/>
              <a:defRPr sz="5700" b="1">
                <a:solidFill>
                  <a:srgbClr val="1B4F9F"/>
                </a:solidFill>
                <a:latin typeface="Arial"/>
                <a:ea typeface="Arial"/>
                <a:cs typeface="Arial"/>
              </a:defRPr>
            </a:lvl7pPr>
            <a:lvl8pPr>
              <a:buNone/>
              <a:defRPr sz="5700" b="1">
                <a:solidFill>
                  <a:srgbClr val="1B4F9F"/>
                </a:solidFill>
                <a:latin typeface="Arial"/>
                <a:ea typeface="Arial"/>
                <a:cs typeface="Arial"/>
              </a:defRPr>
            </a:lvl8pPr>
            <a:lvl9pPr>
              <a:buNone/>
              <a:defRPr sz="5700" b="1">
                <a:solidFill>
                  <a:srgbClr val="1B4F9F"/>
                </a:solidFill>
                <a:latin typeface="Arial"/>
                <a:ea typeface="Arial"/>
                <a:cs typeface="Arial"/>
              </a:defRPr>
            </a:lvl9pPr>
          </a:lstStyle>
          <a:p>
            <a:pPr>
              <a:buNone/>
              <a:defRPr sz="5700" b="1">
                <a:solidFill>
                  <a:srgbClr val="1B4F9F"/>
                </a:solidFill>
                <a:latin typeface="Arial"/>
                <a:ea typeface="Arial"/>
                <a:cs typeface="Arial"/>
              </a:defRPr>
            </a:pPr>
            <a:r>
              <a:rPr sz="5700" b="1">
                <a:solidFill>
                  <a:srgbClr val="1B4F9F"/>
                </a:solidFill>
                <a:latin typeface="Arial"/>
                <a:ea typeface="Arial"/>
                <a:cs typeface="Arial"/>
              </a:rPr>
              <a:t>HỒ SƠ</a:t>
            </a:r>
          </a:p>
          <a:p>
            <a:pPr>
              <a:buNone/>
              <a:defRPr sz="5700" b="1">
                <a:solidFill>
                  <a:srgbClr val="1B4F9F"/>
                </a:solidFill>
                <a:latin typeface="Arial"/>
                <a:ea typeface="Arial"/>
                <a:cs typeface="Arial"/>
              </a:defRPr>
            </a:pPr>
            <a:r>
              <a:rPr sz="5700" b="1">
                <a:solidFill>
                  <a:srgbClr val="1B4F9F"/>
                </a:solidFill>
                <a:latin typeface="Arial"/>
                <a:ea typeface="Arial"/>
                <a:cs typeface="Arial"/>
              </a:rPr>
              <a:t>NĂNG LỰC</a:t>
            </a:r>
          </a:p>
        </p:txBody>
      </p:sp>
      <p:sp>
        <p:nvSpPr>
          <p:cNvPr id="7" name="CÔNG TY CỔ PHẦN CÔNG NGHỆ NTECHS VIỆT NAM">
            <a:extLst>
              <a:ext uri="{FF2B5EF4-FFF2-40B4-BE49-F238E27FC236}">
                <a16:creationId xmlns:a16="http://schemas.microsoft.com/office/drawing/2014/main" id="{3FABDF58-6C63-424A-A668-47F806711247}"/>
              </a:ext>
            </a:extLst>
          </p:cNvPr>
          <p:cNvSpPr>
            <a:spLocks noGrp="1"/>
          </p:cNvSpPr>
          <p:nvPr/>
        </p:nvSpPr>
        <p:spPr>
          <a:xfrm>
            <a:off x="647700" y="4514850"/>
            <a:ext cx="10382250" cy="400050"/>
          </a:xfrm>
          <a:prstGeom prst="rect">
            <a:avLst/>
          </a:prstGeom>
          <a:noFill/>
          <a:ln w="0">
            <a:noFill/>
          </a:ln>
        </p:spPr>
        <p:txBody>
          <a:bodyPr wrap="square" lIns="0" tIns="0" rIns="0" bIns="0" anchor="t">
            <a:noAutofit/>
          </a:bodyPr>
          <a:lstStyle>
            <a:defPPr>
              <a:defRPr sz="2100" b="1">
                <a:solidFill>
                  <a:srgbClr val="142D52"/>
                </a:solidFill>
                <a:latin typeface="Arial"/>
                <a:ea typeface="Arial"/>
                <a:cs typeface="Arial"/>
              </a:defRPr>
            </a:defPPr>
            <a:lvl1pPr>
              <a:buNone/>
              <a:defRPr sz="2100" b="1">
                <a:solidFill>
                  <a:srgbClr val="142D52"/>
                </a:solidFill>
                <a:latin typeface="Arial"/>
                <a:ea typeface="Arial"/>
                <a:cs typeface="Arial"/>
              </a:defRPr>
            </a:lvl1pPr>
            <a:lvl2pPr>
              <a:buNone/>
              <a:defRPr sz="2100" b="1">
                <a:solidFill>
                  <a:srgbClr val="142D52"/>
                </a:solidFill>
                <a:latin typeface="Arial"/>
                <a:ea typeface="Arial"/>
                <a:cs typeface="Arial"/>
              </a:defRPr>
            </a:lvl2pPr>
            <a:lvl3pPr>
              <a:buNone/>
              <a:defRPr sz="2100" b="1">
                <a:solidFill>
                  <a:srgbClr val="142D52"/>
                </a:solidFill>
                <a:latin typeface="Arial"/>
                <a:ea typeface="Arial"/>
                <a:cs typeface="Arial"/>
              </a:defRPr>
            </a:lvl3pPr>
            <a:lvl4pPr>
              <a:buNone/>
              <a:defRPr sz="2100" b="1">
                <a:solidFill>
                  <a:srgbClr val="142D52"/>
                </a:solidFill>
                <a:latin typeface="Arial"/>
                <a:ea typeface="Arial"/>
                <a:cs typeface="Arial"/>
              </a:defRPr>
            </a:lvl4pPr>
            <a:lvl5pPr>
              <a:buNone/>
              <a:defRPr sz="2100" b="1">
                <a:solidFill>
                  <a:srgbClr val="142D52"/>
                </a:solidFill>
                <a:latin typeface="Arial"/>
                <a:ea typeface="Arial"/>
                <a:cs typeface="Arial"/>
              </a:defRPr>
            </a:lvl5pPr>
            <a:lvl6pPr>
              <a:buNone/>
              <a:defRPr sz="2100" b="1">
                <a:solidFill>
                  <a:srgbClr val="142D52"/>
                </a:solidFill>
                <a:latin typeface="Arial"/>
                <a:ea typeface="Arial"/>
                <a:cs typeface="Arial"/>
              </a:defRPr>
            </a:lvl6pPr>
            <a:lvl7pPr>
              <a:buNone/>
              <a:defRPr sz="2100" b="1">
                <a:solidFill>
                  <a:srgbClr val="142D52"/>
                </a:solidFill>
                <a:latin typeface="Arial"/>
                <a:ea typeface="Arial"/>
                <a:cs typeface="Arial"/>
              </a:defRPr>
            </a:lvl7pPr>
            <a:lvl8pPr>
              <a:buNone/>
              <a:defRPr sz="2100" b="1">
                <a:solidFill>
                  <a:srgbClr val="142D52"/>
                </a:solidFill>
                <a:latin typeface="Arial"/>
                <a:ea typeface="Arial"/>
                <a:cs typeface="Arial"/>
              </a:defRPr>
            </a:lvl8pPr>
            <a:lvl9pPr>
              <a:buNone/>
              <a:defRPr sz="2100" b="1">
                <a:solidFill>
                  <a:srgbClr val="142D52"/>
                </a:solidFill>
                <a:latin typeface="Arial"/>
                <a:ea typeface="Arial"/>
                <a:cs typeface="Arial"/>
              </a:defRPr>
            </a:lvl9pPr>
          </a:lstStyle>
          <a:p>
            <a:pPr>
              <a:buNone/>
              <a:defRPr sz="2100" b="1">
                <a:solidFill>
                  <a:srgbClr val="142D52"/>
                </a:solidFill>
                <a:latin typeface="Arial"/>
                <a:ea typeface="Arial"/>
                <a:cs typeface="Arial"/>
              </a:defRPr>
            </a:pPr>
            <a:r>
              <a:rPr sz="2100" b="1">
                <a:solidFill>
                  <a:srgbClr val="142D52"/>
                </a:solidFill>
                <a:latin typeface="Arial"/>
                <a:ea typeface="Arial"/>
                <a:cs typeface="Arial"/>
              </a:rPr>
              <a:t>CÔNG TY CỔ PHẦN CÔNG NGHỆ NTECHS VIỆT NAM</a:t>
            </a:r>
          </a:p>
        </p:txBody>
      </p:sp>
      <p:sp>
        <p:nvSpPr>
          <p:cNvPr id="8" name="Phát triển phần mềm quản trị, Web App và Mobile App">
            <a:extLst>
              <a:ext uri="{FF2B5EF4-FFF2-40B4-BE49-F238E27FC236}">
                <a16:creationId xmlns:a16="http://schemas.microsoft.com/office/drawing/2014/main" id="{A1C8EC8A-C145-4486-B721-CB69AC390E21}"/>
              </a:ext>
            </a:extLst>
          </p:cNvPr>
          <p:cNvSpPr>
            <a:spLocks noGrp="1"/>
          </p:cNvSpPr>
          <p:nvPr/>
        </p:nvSpPr>
        <p:spPr>
          <a:xfrm>
            <a:off x="647700" y="5067300"/>
            <a:ext cx="9906000" cy="476250"/>
          </a:xfrm>
          <a:prstGeom prst="rect">
            <a:avLst/>
          </a:prstGeom>
          <a:noFill/>
          <a:ln w="0">
            <a:noFill/>
          </a:ln>
        </p:spPr>
        <p:txBody>
          <a:bodyPr wrap="square" lIns="0" tIns="0" rIns="0" bIns="0" anchor="t">
            <a:noAutofit/>
          </a:bodyPr>
          <a:lstStyle>
            <a:defPPr>
              <a:defRPr sz="2100" b="0">
                <a:solidFill>
                  <a:srgbClr val="526176"/>
                </a:solidFill>
                <a:latin typeface="Arial"/>
                <a:ea typeface="Arial"/>
                <a:cs typeface="Arial"/>
              </a:defRPr>
            </a:defPPr>
            <a:lvl1pPr>
              <a:buNone/>
              <a:defRPr sz="2100" b="0">
                <a:solidFill>
                  <a:srgbClr val="526176"/>
                </a:solidFill>
                <a:latin typeface="Arial"/>
                <a:ea typeface="Arial"/>
                <a:cs typeface="Arial"/>
              </a:defRPr>
            </a:lvl1pPr>
            <a:lvl2pPr>
              <a:buNone/>
              <a:defRPr sz="2100" b="0">
                <a:solidFill>
                  <a:srgbClr val="526176"/>
                </a:solidFill>
                <a:latin typeface="Arial"/>
                <a:ea typeface="Arial"/>
                <a:cs typeface="Arial"/>
              </a:defRPr>
            </a:lvl2pPr>
            <a:lvl3pPr>
              <a:buNone/>
              <a:defRPr sz="2100" b="0">
                <a:solidFill>
                  <a:srgbClr val="526176"/>
                </a:solidFill>
                <a:latin typeface="Arial"/>
                <a:ea typeface="Arial"/>
                <a:cs typeface="Arial"/>
              </a:defRPr>
            </a:lvl3pPr>
            <a:lvl4pPr>
              <a:buNone/>
              <a:defRPr sz="2100" b="0">
                <a:solidFill>
                  <a:srgbClr val="526176"/>
                </a:solidFill>
                <a:latin typeface="Arial"/>
                <a:ea typeface="Arial"/>
                <a:cs typeface="Arial"/>
              </a:defRPr>
            </a:lvl4pPr>
            <a:lvl5pPr>
              <a:buNone/>
              <a:defRPr sz="2100" b="0">
                <a:solidFill>
                  <a:srgbClr val="526176"/>
                </a:solidFill>
                <a:latin typeface="Arial"/>
                <a:ea typeface="Arial"/>
                <a:cs typeface="Arial"/>
              </a:defRPr>
            </a:lvl5pPr>
            <a:lvl6pPr>
              <a:buNone/>
              <a:defRPr sz="2100" b="0">
                <a:solidFill>
                  <a:srgbClr val="526176"/>
                </a:solidFill>
                <a:latin typeface="Arial"/>
                <a:ea typeface="Arial"/>
                <a:cs typeface="Arial"/>
              </a:defRPr>
            </a:lvl6pPr>
            <a:lvl7pPr>
              <a:buNone/>
              <a:defRPr sz="2100" b="0">
                <a:solidFill>
                  <a:srgbClr val="526176"/>
                </a:solidFill>
                <a:latin typeface="Arial"/>
                <a:ea typeface="Arial"/>
                <a:cs typeface="Arial"/>
              </a:defRPr>
            </a:lvl7pPr>
            <a:lvl8pPr>
              <a:buNone/>
              <a:defRPr sz="2100" b="0">
                <a:solidFill>
                  <a:srgbClr val="526176"/>
                </a:solidFill>
                <a:latin typeface="Arial"/>
                <a:ea typeface="Arial"/>
                <a:cs typeface="Arial"/>
              </a:defRPr>
            </a:lvl8pPr>
            <a:lvl9pPr>
              <a:buNone/>
              <a:defRPr sz="2100" b="0">
                <a:solidFill>
                  <a:srgbClr val="526176"/>
                </a:solidFill>
                <a:latin typeface="Arial"/>
                <a:ea typeface="Arial"/>
                <a:cs typeface="Arial"/>
              </a:defRPr>
            </a:lvl9pPr>
          </a:lstStyle>
          <a:p>
            <a:pPr>
              <a:buNone/>
              <a:defRPr sz="2100" b="0">
                <a:solidFill>
                  <a:srgbClr val="526176"/>
                </a:solidFill>
                <a:latin typeface="Arial"/>
                <a:ea typeface="Arial"/>
                <a:cs typeface="Arial"/>
              </a:defRPr>
            </a:pPr>
            <a:r>
              <a:rPr sz="2100" b="0">
                <a:solidFill>
                  <a:srgbClr val="526176"/>
                </a:solidFill>
                <a:latin typeface="Arial"/>
                <a:ea typeface="Arial"/>
                <a:cs typeface="Arial"/>
              </a:rPr>
              <a:t>Phát triển phần mềm quản trị, Web App và Mobile App</a:t>
            </a:r>
          </a:p>
        </p:txBody>
      </p:sp>
      <p:sp>
        <p:nvSpPr>
          <p:cNvPr id="9" name="Tháng 11/2026">
            <a:extLst>
              <a:ext uri="{FF2B5EF4-FFF2-40B4-BE49-F238E27FC236}">
                <a16:creationId xmlns:a16="http://schemas.microsoft.com/office/drawing/2014/main" id="{A501F985-C3CA-40BE-B67E-FDA5A5D93CC1}"/>
              </a:ext>
            </a:extLst>
          </p:cNvPr>
          <p:cNvSpPr>
            <a:spLocks noGrp="1"/>
          </p:cNvSpPr>
          <p:nvPr/>
        </p:nvSpPr>
        <p:spPr>
          <a:xfrm>
            <a:off x="647700" y="5753100"/>
            <a:ext cx="4572000" cy="304800"/>
          </a:xfrm>
          <a:prstGeom prst="rect">
            <a:avLst/>
          </a:prstGeom>
          <a:noFill/>
          <a:ln w="0">
            <a:noFill/>
          </a:ln>
        </p:spPr>
        <p:txBody>
          <a:bodyPr wrap="square" lIns="0" tIns="0" rIns="0" bIns="0" anchor="t">
            <a:noAutofit/>
          </a:bodyPr>
          <a:lstStyle>
            <a:defPPr>
              <a:defRPr sz="1575" b="1">
                <a:solidFill>
                  <a:srgbClr val="F45123"/>
                </a:solidFill>
                <a:latin typeface="Arial"/>
                <a:ea typeface="Arial"/>
                <a:cs typeface="Arial"/>
              </a:defRPr>
            </a:defPPr>
            <a:lvl1pPr>
              <a:buNone/>
              <a:defRPr sz="1575" b="1">
                <a:solidFill>
                  <a:srgbClr val="F45123"/>
                </a:solidFill>
                <a:latin typeface="Arial"/>
                <a:ea typeface="Arial"/>
                <a:cs typeface="Arial"/>
              </a:defRPr>
            </a:lvl1pPr>
            <a:lvl2pPr>
              <a:buNone/>
              <a:defRPr sz="1575" b="1">
                <a:solidFill>
                  <a:srgbClr val="F45123"/>
                </a:solidFill>
                <a:latin typeface="Arial"/>
                <a:ea typeface="Arial"/>
                <a:cs typeface="Arial"/>
              </a:defRPr>
            </a:lvl2pPr>
            <a:lvl3pPr>
              <a:buNone/>
              <a:defRPr sz="1575" b="1">
                <a:solidFill>
                  <a:srgbClr val="F45123"/>
                </a:solidFill>
                <a:latin typeface="Arial"/>
                <a:ea typeface="Arial"/>
                <a:cs typeface="Arial"/>
              </a:defRPr>
            </a:lvl3pPr>
            <a:lvl4pPr>
              <a:buNone/>
              <a:defRPr sz="1575" b="1">
                <a:solidFill>
                  <a:srgbClr val="F45123"/>
                </a:solidFill>
                <a:latin typeface="Arial"/>
                <a:ea typeface="Arial"/>
                <a:cs typeface="Arial"/>
              </a:defRPr>
            </a:lvl4pPr>
            <a:lvl5pPr>
              <a:buNone/>
              <a:defRPr sz="1575" b="1">
                <a:solidFill>
                  <a:srgbClr val="F45123"/>
                </a:solidFill>
                <a:latin typeface="Arial"/>
                <a:ea typeface="Arial"/>
                <a:cs typeface="Arial"/>
              </a:defRPr>
            </a:lvl5pPr>
            <a:lvl6pPr>
              <a:buNone/>
              <a:defRPr sz="1575" b="1">
                <a:solidFill>
                  <a:srgbClr val="F45123"/>
                </a:solidFill>
                <a:latin typeface="Arial"/>
                <a:ea typeface="Arial"/>
                <a:cs typeface="Arial"/>
              </a:defRPr>
            </a:lvl6pPr>
            <a:lvl7pPr>
              <a:buNone/>
              <a:defRPr sz="1575" b="1">
                <a:solidFill>
                  <a:srgbClr val="F45123"/>
                </a:solidFill>
                <a:latin typeface="Arial"/>
                <a:ea typeface="Arial"/>
                <a:cs typeface="Arial"/>
              </a:defRPr>
            </a:lvl7pPr>
            <a:lvl8pPr>
              <a:buNone/>
              <a:defRPr sz="1575" b="1">
                <a:solidFill>
                  <a:srgbClr val="F45123"/>
                </a:solidFill>
                <a:latin typeface="Arial"/>
                <a:ea typeface="Arial"/>
                <a:cs typeface="Arial"/>
              </a:defRPr>
            </a:lvl8pPr>
            <a:lvl9pPr>
              <a:buNone/>
              <a:defRPr sz="1575" b="1">
                <a:solidFill>
                  <a:srgbClr val="F45123"/>
                </a:solidFill>
                <a:latin typeface="Arial"/>
                <a:ea typeface="Arial"/>
                <a:cs typeface="Arial"/>
              </a:defRPr>
            </a:lvl9pPr>
          </a:lstStyle>
          <a:p>
            <a:pPr>
              <a:buNone/>
              <a:defRPr sz="1575" b="1">
                <a:solidFill>
                  <a:srgbClr val="F45123"/>
                </a:solidFill>
                <a:latin typeface="Arial"/>
                <a:ea typeface="Arial"/>
                <a:cs typeface="Arial"/>
              </a:defRPr>
            </a:pPr>
            <a:r>
              <a:rPr sz="1575" b="1">
                <a:solidFill>
                  <a:srgbClr val="F45123"/>
                </a:solidFill>
                <a:latin typeface="Arial"/>
                <a:ea typeface="Arial"/>
                <a:cs typeface="Arial"/>
              </a:rPr>
              <a:t>Tháng 11/2026</a:t>
            </a:r>
          </a:p>
        </p:txBody>
      </p:sp>
    </p:spTree>
    <p:extLst>
      <p:ext uri="{BB962C8B-B14F-4D97-AF65-F5344CB8AC3E}">
        <p14:creationId xmlns:p14="http://schemas.microsoft.com/office/powerpoint/2010/main" val="993572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hư ngỏ">
            <a:extLst>
              <a:ext uri="{FF2B5EF4-FFF2-40B4-BE49-F238E27FC236}">
                <a16:creationId xmlns:a16="http://schemas.microsoft.com/office/drawing/2014/main" id="{045244CE-337C-4949-94A1-E56A5DAD2E9D}"/>
              </a:ext>
            </a:extLst>
          </p:cNvPr>
          <p:cNvSpPr>
            <a:spLocks noGrp="1"/>
          </p:cNvSpPr>
          <p:nvPr/>
        </p:nvSpPr>
        <p:spPr>
          <a:xfrm>
            <a:off x="609600" y="571500"/>
            <a:ext cx="9858375" cy="857250"/>
          </a:xfrm>
          <a:prstGeom prst="rect">
            <a:avLst/>
          </a:prstGeom>
          <a:noFill/>
          <a:ln w="0">
            <a:noFill/>
          </a:ln>
        </p:spPr>
        <p:txBody>
          <a:bodyPr wrap="square" lIns="0" tIns="0" rIns="0" bIns="0">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Thư ngỏ</a:t>
            </a:r>
          </a:p>
        </p:txBody>
      </p:sp>
      <p:pic>
        <p:nvPicPr>
          <p:cNvPr id="2" name="Picture 1">
            <a:extLst>
              <a:ext uri="{FF2B5EF4-FFF2-40B4-BE49-F238E27FC236}">
                <a16:creationId xmlns:a16="http://schemas.microsoft.com/office/drawing/2014/main" id="{9372B6A3-42B5-43ED-BD96-8990D3F5B632}"/>
              </a:ext>
            </a:extLst>
          </p:cNvPr>
          <p:cNvPicPr>
            <a:picLocks noChangeAspect="1"/>
          </p:cNvPicPr>
          <p:nvPr/>
        </p:nvPicPr>
        <p:blipFill>
          <a:blip r:embed="rId3"/>
          <a:stretch/>
        </p:blipFill>
        <p:spPr>
          <a:xfrm>
            <a:off x="10620375" y="403456"/>
            <a:ext cx="952500" cy="564689"/>
          </a:xfrm>
          <a:prstGeom prst="rect">
            <a:avLst/>
          </a:prstGeom>
        </p:spPr>
      </p:pic>
      <p:sp>
        <p:nvSpPr>
          <p:cNvPr id="3" name="Kính gửi Quý Khách hàng và Quý Đối tác,">
            <a:extLst>
              <a:ext uri="{FF2B5EF4-FFF2-40B4-BE49-F238E27FC236}">
                <a16:creationId xmlns:a16="http://schemas.microsoft.com/office/drawing/2014/main" id="{1DD32686-E064-403C-BF58-15D1D04C9859}"/>
              </a:ext>
            </a:extLst>
          </p:cNvPr>
          <p:cNvSpPr>
            <a:spLocks noGrp="1"/>
          </p:cNvSpPr>
          <p:nvPr/>
        </p:nvSpPr>
        <p:spPr>
          <a:xfrm>
            <a:off x="609600" y="1590675"/>
            <a:ext cx="10810875" cy="371475"/>
          </a:xfrm>
          <a:prstGeom prst="rect">
            <a:avLst/>
          </a:prstGeom>
          <a:noFill/>
          <a:ln w="0">
            <a:noFill/>
          </a:ln>
        </p:spPr>
        <p:txBody>
          <a:bodyPr wrap="square" lIns="0" tIns="0" rIns="0" bIns="0">
            <a:noAutofit/>
          </a:bodyPr>
          <a:lstStyle>
            <a:defPPr>
              <a:defRPr sz="1950" b="1">
                <a:solidFill>
                  <a:srgbClr val="1B4F9F"/>
                </a:solidFill>
                <a:latin typeface="Arial"/>
                <a:ea typeface="Arial"/>
                <a:cs typeface="Arial"/>
              </a:defRPr>
            </a:defPPr>
            <a:lvl1pPr>
              <a:buNone/>
              <a:defRPr sz="1950" b="1">
                <a:solidFill>
                  <a:srgbClr val="1B4F9F"/>
                </a:solidFill>
                <a:latin typeface="Arial"/>
                <a:ea typeface="Arial"/>
                <a:cs typeface="Arial"/>
              </a:defRPr>
            </a:lvl1pPr>
            <a:lvl2pPr>
              <a:buNone/>
              <a:defRPr sz="1950" b="1">
                <a:solidFill>
                  <a:srgbClr val="1B4F9F"/>
                </a:solidFill>
                <a:latin typeface="Arial"/>
                <a:ea typeface="Arial"/>
                <a:cs typeface="Arial"/>
              </a:defRPr>
            </a:lvl2pPr>
            <a:lvl3pPr>
              <a:buNone/>
              <a:defRPr sz="1950" b="1">
                <a:solidFill>
                  <a:srgbClr val="1B4F9F"/>
                </a:solidFill>
                <a:latin typeface="Arial"/>
                <a:ea typeface="Arial"/>
                <a:cs typeface="Arial"/>
              </a:defRPr>
            </a:lvl3pPr>
            <a:lvl4pPr>
              <a:buNone/>
              <a:defRPr sz="1950" b="1">
                <a:solidFill>
                  <a:srgbClr val="1B4F9F"/>
                </a:solidFill>
                <a:latin typeface="Arial"/>
                <a:ea typeface="Arial"/>
                <a:cs typeface="Arial"/>
              </a:defRPr>
            </a:lvl4pPr>
            <a:lvl5pPr>
              <a:buNone/>
              <a:defRPr sz="1950" b="1">
                <a:solidFill>
                  <a:srgbClr val="1B4F9F"/>
                </a:solidFill>
                <a:latin typeface="Arial"/>
                <a:ea typeface="Arial"/>
                <a:cs typeface="Arial"/>
              </a:defRPr>
            </a:lvl5pPr>
            <a:lvl6pPr>
              <a:buNone/>
              <a:defRPr sz="1950" b="1">
                <a:solidFill>
                  <a:srgbClr val="1B4F9F"/>
                </a:solidFill>
                <a:latin typeface="Arial"/>
                <a:ea typeface="Arial"/>
                <a:cs typeface="Arial"/>
              </a:defRPr>
            </a:lvl6pPr>
            <a:lvl7pPr>
              <a:buNone/>
              <a:defRPr sz="1950" b="1">
                <a:solidFill>
                  <a:srgbClr val="1B4F9F"/>
                </a:solidFill>
                <a:latin typeface="Arial"/>
                <a:ea typeface="Arial"/>
                <a:cs typeface="Arial"/>
              </a:defRPr>
            </a:lvl7pPr>
            <a:lvl8pPr>
              <a:buNone/>
              <a:defRPr sz="1950" b="1">
                <a:solidFill>
                  <a:srgbClr val="1B4F9F"/>
                </a:solidFill>
                <a:latin typeface="Arial"/>
                <a:ea typeface="Arial"/>
                <a:cs typeface="Arial"/>
              </a:defRPr>
            </a:lvl8pPr>
            <a:lvl9pPr>
              <a:buNone/>
              <a:defRPr sz="1950" b="1">
                <a:solidFill>
                  <a:srgbClr val="1B4F9F"/>
                </a:solidFill>
                <a:latin typeface="Arial"/>
                <a:ea typeface="Arial"/>
                <a:cs typeface="Arial"/>
              </a:defRPr>
            </a:lvl9pPr>
          </a:lstStyle>
          <a:p>
            <a:pPr>
              <a:buNone/>
              <a:defRPr sz="1950" b="1">
                <a:solidFill>
                  <a:srgbClr val="1B4F9F"/>
                </a:solidFill>
                <a:latin typeface="Arial"/>
                <a:ea typeface="Arial"/>
                <a:cs typeface="Arial"/>
              </a:defRPr>
            </a:pPr>
            <a:r>
              <a:rPr sz="1950" b="1">
                <a:solidFill>
                  <a:srgbClr val="1B4F9F"/>
                </a:solidFill>
                <a:latin typeface="Arial"/>
                <a:ea typeface="Arial"/>
                <a:cs typeface="Arial"/>
              </a:rPr>
              <a:t>Kính gửi Quý Khách hàng và Quý Đối tác,</a:t>
            </a:r>
          </a:p>
        </p:txBody>
      </p:sp>
      <p:sp>
        <p:nvSpPr>
          <p:cNvPr id="4" name="Công ty Cổ phần Công nghệ NTechs Việt Nam trân trọng gửi tới">
            <a:extLst>
              <a:ext uri="{FF2B5EF4-FFF2-40B4-BE49-F238E27FC236}">
                <a16:creationId xmlns:a16="http://schemas.microsoft.com/office/drawing/2014/main" id="{A9846F14-0249-4384-BD9E-AED802BA82D0}"/>
              </a:ext>
            </a:extLst>
          </p:cNvPr>
          <p:cNvSpPr>
            <a:spLocks noGrp="1"/>
          </p:cNvSpPr>
          <p:nvPr/>
        </p:nvSpPr>
        <p:spPr>
          <a:xfrm>
            <a:off x="609600" y="2076450"/>
            <a:ext cx="10953750" cy="552450"/>
          </a:xfrm>
          <a:prstGeom prst="rect">
            <a:avLst/>
          </a:prstGeom>
          <a:noFill/>
          <a:ln w="0">
            <a:noFill/>
          </a:ln>
        </p:spPr>
        <p:txBody>
          <a:bodyPr wrap="square" lIns="0" tIns="0" rIns="0" bIns="0">
            <a:noAutofit/>
          </a:bodyPr>
          <a:lstStyle>
            <a:defPPr>
              <a:defRPr sz="1725" b="0">
                <a:solidFill>
                  <a:srgbClr val="526176"/>
                </a:solidFill>
                <a:latin typeface="Arial"/>
                <a:ea typeface="Arial"/>
                <a:cs typeface="Arial"/>
              </a:defRPr>
            </a:defPPr>
            <a:lvl1pPr>
              <a:buNone/>
              <a:defRPr sz="1725" b="0">
                <a:solidFill>
                  <a:srgbClr val="526176"/>
                </a:solidFill>
                <a:latin typeface="Arial"/>
                <a:ea typeface="Arial"/>
                <a:cs typeface="Arial"/>
              </a:defRPr>
            </a:lvl1pPr>
            <a:lvl2pPr>
              <a:buNone/>
              <a:defRPr sz="1725" b="0">
                <a:solidFill>
                  <a:srgbClr val="526176"/>
                </a:solidFill>
                <a:latin typeface="Arial"/>
                <a:ea typeface="Arial"/>
                <a:cs typeface="Arial"/>
              </a:defRPr>
            </a:lvl2pPr>
            <a:lvl3pPr>
              <a:buNone/>
              <a:defRPr sz="1725" b="0">
                <a:solidFill>
                  <a:srgbClr val="526176"/>
                </a:solidFill>
                <a:latin typeface="Arial"/>
                <a:ea typeface="Arial"/>
                <a:cs typeface="Arial"/>
              </a:defRPr>
            </a:lvl3pPr>
            <a:lvl4pPr>
              <a:buNone/>
              <a:defRPr sz="1725" b="0">
                <a:solidFill>
                  <a:srgbClr val="526176"/>
                </a:solidFill>
                <a:latin typeface="Arial"/>
                <a:ea typeface="Arial"/>
                <a:cs typeface="Arial"/>
              </a:defRPr>
            </a:lvl4pPr>
            <a:lvl5pPr>
              <a:buNone/>
              <a:defRPr sz="1725" b="0">
                <a:solidFill>
                  <a:srgbClr val="526176"/>
                </a:solidFill>
                <a:latin typeface="Arial"/>
                <a:ea typeface="Arial"/>
                <a:cs typeface="Arial"/>
              </a:defRPr>
            </a:lvl5pPr>
            <a:lvl6pPr>
              <a:buNone/>
              <a:defRPr sz="1725" b="0">
                <a:solidFill>
                  <a:srgbClr val="526176"/>
                </a:solidFill>
                <a:latin typeface="Arial"/>
                <a:ea typeface="Arial"/>
                <a:cs typeface="Arial"/>
              </a:defRPr>
            </a:lvl6pPr>
            <a:lvl7pPr>
              <a:buNone/>
              <a:defRPr sz="1725" b="0">
                <a:solidFill>
                  <a:srgbClr val="526176"/>
                </a:solidFill>
                <a:latin typeface="Arial"/>
                <a:ea typeface="Arial"/>
                <a:cs typeface="Arial"/>
              </a:defRPr>
            </a:lvl7pPr>
            <a:lvl8pPr>
              <a:buNone/>
              <a:defRPr sz="1725" b="0">
                <a:solidFill>
                  <a:srgbClr val="526176"/>
                </a:solidFill>
                <a:latin typeface="Arial"/>
                <a:ea typeface="Arial"/>
                <a:cs typeface="Arial"/>
              </a:defRPr>
            </a:lvl8pPr>
            <a:lvl9pPr>
              <a:buNone/>
              <a:defRPr sz="1725" b="0">
                <a:solidFill>
                  <a:srgbClr val="526176"/>
                </a:solidFill>
                <a:latin typeface="Arial"/>
                <a:ea typeface="Arial"/>
                <a:cs typeface="Arial"/>
              </a:defRPr>
            </a:lvl9pPr>
          </a:lstStyle>
          <a:p>
            <a:pPr>
              <a:buNone/>
              <a:defRPr sz="1725" b="0">
                <a:solidFill>
                  <a:srgbClr val="526176"/>
                </a:solidFill>
                <a:latin typeface="Arial"/>
                <a:ea typeface="Arial"/>
                <a:cs typeface="Arial"/>
              </a:defRPr>
            </a:pPr>
            <a:r>
              <a:rPr sz="1725" b="0">
                <a:solidFill>
                  <a:srgbClr val="526176"/>
                </a:solidFill>
                <a:latin typeface="Arial"/>
                <a:ea typeface="Arial"/>
                <a:cs typeface="Arial"/>
              </a:rPr>
              <a:t>Công ty Cổ phần Công nghệ NTechs Việt Nam trân trọng gửi tới Quý Khách hàng và Quý Đối tác lời chào cùng lời cảm ơn đã quan tâm đến các giải pháp của chúng tôi.</a:t>
            </a:r>
          </a:p>
        </p:txBody>
      </p:sp>
      <p:sp>
        <p:nvSpPr>
          <p:cNvPr id="5" name="NTechs phát triển phần mềm quản trị, nền tảng giáo dục, Web ">
            <a:extLst>
              <a:ext uri="{FF2B5EF4-FFF2-40B4-BE49-F238E27FC236}">
                <a16:creationId xmlns:a16="http://schemas.microsoft.com/office/drawing/2014/main" id="{6EF2C36D-C645-423D-9013-1A930F9CFC82}"/>
              </a:ext>
            </a:extLst>
          </p:cNvPr>
          <p:cNvSpPr>
            <a:spLocks noGrp="1"/>
          </p:cNvSpPr>
          <p:nvPr/>
        </p:nvSpPr>
        <p:spPr>
          <a:xfrm>
            <a:off x="609600" y="2743200"/>
            <a:ext cx="10953750" cy="800100"/>
          </a:xfrm>
          <a:prstGeom prst="rect">
            <a:avLst/>
          </a:prstGeom>
          <a:noFill/>
          <a:ln w="0">
            <a:noFill/>
          </a:ln>
        </p:spPr>
        <p:txBody>
          <a:bodyPr wrap="square" lIns="0" tIns="0" rIns="0" bIns="0">
            <a:noAutofit/>
          </a:bodyPr>
          <a:lstStyle>
            <a:defPPr>
              <a:defRPr sz="1725" b="0">
                <a:solidFill>
                  <a:srgbClr val="526176"/>
                </a:solidFill>
                <a:latin typeface="Arial"/>
                <a:ea typeface="Arial"/>
                <a:cs typeface="Arial"/>
              </a:defRPr>
            </a:defPPr>
            <a:lvl1pPr>
              <a:buNone/>
              <a:defRPr sz="1725" b="0">
                <a:solidFill>
                  <a:srgbClr val="526176"/>
                </a:solidFill>
                <a:latin typeface="Arial"/>
                <a:ea typeface="Arial"/>
                <a:cs typeface="Arial"/>
              </a:defRPr>
            </a:lvl1pPr>
            <a:lvl2pPr>
              <a:buNone/>
              <a:defRPr sz="1725" b="0">
                <a:solidFill>
                  <a:srgbClr val="526176"/>
                </a:solidFill>
                <a:latin typeface="Arial"/>
                <a:ea typeface="Arial"/>
                <a:cs typeface="Arial"/>
              </a:defRPr>
            </a:lvl2pPr>
            <a:lvl3pPr>
              <a:buNone/>
              <a:defRPr sz="1725" b="0">
                <a:solidFill>
                  <a:srgbClr val="526176"/>
                </a:solidFill>
                <a:latin typeface="Arial"/>
                <a:ea typeface="Arial"/>
                <a:cs typeface="Arial"/>
              </a:defRPr>
            </a:lvl3pPr>
            <a:lvl4pPr>
              <a:buNone/>
              <a:defRPr sz="1725" b="0">
                <a:solidFill>
                  <a:srgbClr val="526176"/>
                </a:solidFill>
                <a:latin typeface="Arial"/>
                <a:ea typeface="Arial"/>
                <a:cs typeface="Arial"/>
              </a:defRPr>
            </a:lvl4pPr>
            <a:lvl5pPr>
              <a:buNone/>
              <a:defRPr sz="1725" b="0">
                <a:solidFill>
                  <a:srgbClr val="526176"/>
                </a:solidFill>
                <a:latin typeface="Arial"/>
                <a:ea typeface="Arial"/>
                <a:cs typeface="Arial"/>
              </a:defRPr>
            </a:lvl5pPr>
            <a:lvl6pPr>
              <a:buNone/>
              <a:defRPr sz="1725" b="0">
                <a:solidFill>
                  <a:srgbClr val="526176"/>
                </a:solidFill>
                <a:latin typeface="Arial"/>
                <a:ea typeface="Arial"/>
                <a:cs typeface="Arial"/>
              </a:defRPr>
            </a:lvl6pPr>
            <a:lvl7pPr>
              <a:buNone/>
              <a:defRPr sz="1725" b="0">
                <a:solidFill>
                  <a:srgbClr val="526176"/>
                </a:solidFill>
                <a:latin typeface="Arial"/>
                <a:ea typeface="Arial"/>
                <a:cs typeface="Arial"/>
              </a:defRPr>
            </a:lvl7pPr>
            <a:lvl8pPr>
              <a:buNone/>
              <a:defRPr sz="1725" b="0">
                <a:solidFill>
                  <a:srgbClr val="526176"/>
                </a:solidFill>
                <a:latin typeface="Arial"/>
                <a:ea typeface="Arial"/>
                <a:cs typeface="Arial"/>
              </a:defRPr>
            </a:lvl8pPr>
            <a:lvl9pPr>
              <a:buNone/>
              <a:defRPr sz="1725" b="0">
                <a:solidFill>
                  <a:srgbClr val="526176"/>
                </a:solidFill>
                <a:latin typeface="Arial"/>
                <a:ea typeface="Arial"/>
                <a:cs typeface="Arial"/>
              </a:defRPr>
            </a:lvl9pPr>
          </a:lstStyle>
          <a:p>
            <a:pPr>
              <a:buNone/>
              <a:defRPr sz="1725" b="0">
                <a:solidFill>
                  <a:srgbClr val="526176"/>
                </a:solidFill>
                <a:latin typeface="Arial"/>
                <a:ea typeface="Arial"/>
                <a:cs typeface="Arial"/>
              </a:defRPr>
            </a:pPr>
            <a:r>
              <a:rPr sz="1725" b="0">
                <a:solidFill>
                  <a:srgbClr val="526176"/>
                </a:solidFill>
                <a:latin typeface="Arial"/>
                <a:ea typeface="Arial"/>
                <a:cs typeface="Arial"/>
              </a:rPr>
              <a:t>NTechs phát triển phần mềm quản trị, nền tảng giáo dục, Web App và Mobile App theo nhu cầu của doanh nghiệp và tổ chức. Chúng tôi bắt đầu từ việc tìm hiểu nghiệp vụ, làm rõ yêu cầu và xây dựng giải pháp phù hợp với cách khách hàng làm việc.</a:t>
            </a:r>
          </a:p>
        </p:txBody>
      </p:sp>
      <p:sp>
        <p:nvSpPr>
          <p:cNvPr id="6" name="Với đội ngũ phát triển, thiết kế và kiểm thử, NTechs đồng hà">
            <a:extLst>
              <a:ext uri="{FF2B5EF4-FFF2-40B4-BE49-F238E27FC236}">
                <a16:creationId xmlns:a16="http://schemas.microsoft.com/office/drawing/2014/main" id="{889BC5C4-B1C4-478E-BCC4-663D7AAF104A}"/>
              </a:ext>
            </a:extLst>
          </p:cNvPr>
          <p:cNvSpPr>
            <a:spLocks noGrp="1"/>
          </p:cNvSpPr>
          <p:nvPr/>
        </p:nvSpPr>
        <p:spPr>
          <a:xfrm>
            <a:off x="609600" y="3657600"/>
            <a:ext cx="10953750" cy="800100"/>
          </a:xfrm>
          <a:prstGeom prst="rect">
            <a:avLst/>
          </a:prstGeom>
          <a:noFill/>
          <a:ln w="0">
            <a:noFill/>
          </a:ln>
        </p:spPr>
        <p:txBody>
          <a:bodyPr wrap="square" lIns="0" tIns="0" rIns="0" bIns="0">
            <a:noAutofit/>
          </a:bodyPr>
          <a:lstStyle>
            <a:defPPr>
              <a:defRPr sz="1725" b="0">
                <a:solidFill>
                  <a:srgbClr val="526176"/>
                </a:solidFill>
                <a:latin typeface="Arial"/>
                <a:ea typeface="Arial"/>
                <a:cs typeface="Arial"/>
              </a:defRPr>
            </a:defPPr>
            <a:lvl1pPr>
              <a:buNone/>
              <a:defRPr sz="1725" b="0">
                <a:solidFill>
                  <a:srgbClr val="526176"/>
                </a:solidFill>
                <a:latin typeface="Arial"/>
                <a:ea typeface="Arial"/>
                <a:cs typeface="Arial"/>
              </a:defRPr>
            </a:lvl1pPr>
            <a:lvl2pPr>
              <a:buNone/>
              <a:defRPr sz="1725" b="0">
                <a:solidFill>
                  <a:srgbClr val="526176"/>
                </a:solidFill>
                <a:latin typeface="Arial"/>
                <a:ea typeface="Arial"/>
                <a:cs typeface="Arial"/>
              </a:defRPr>
            </a:lvl2pPr>
            <a:lvl3pPr>
              <a:buNone/>
              <a:defRPr sz="1725" b="0">
                <a:solidFill>
                  <a:srgbClr val="526176"/>
                </a:solidFill>
                <a:latin typeface="Arial"/>
                <a:ea typeface="Arial"/>
                <a:cs typeface="Arial"/>
              </a:defRPr>
            </a:lvl3pPr>
            <a:lvl4pPr>
              <a:buNone/>
              <a:defRPr sz="1725" b="0">
                <a:solidFill>
                  <a:srgbClr val="526176"/>
                </a:solidFill>
                <a:latin typeface="Arial"/>
                <a:ea typeface="Arial"/>
                <a:cs typeface="Arial"/>
              </a:defRPr>
            </a:lvl4pPr>
            <a:lvl5pPr>
              <a:buNone/>
              <a:defRPr sz="1725" b="0">
                <a:solidFill>
                  <a:srgbClr val="526176"/>
                </a:solidFill>
                <a:latin typeface="Arial"/>
                <a:ea typeface="Arial"/>
                <a:cs typeface="Arial"/>
              </a:defRPr>
            </a:lvl5pPr>
            <a:lvl6pPr>
              <a:buNone/>
              <a:defRPr sz="1725" b="0">
                <a:solidFill>
                  <a:srgbClr val="526176"/>
                </a:solidFill>
                <a:latin typeface="Arial"/>
                <a:ea typeface="Arial"/>
                <a:cs typeface="Arial"/>
              </a:defRPr>
            </a:lvl6pPr>
            <a:lvl7pPr>
              <a:buNone/>
              <a:defRPr sz="1725" b="0">
                <a:solidFill>
                  <a:srgbClr val="526176"/>
                </a:solidFill>
                <a:latin typeface="Arial"/>
                <a:ea typeface="Arial"/>
                <a:cs typeface="Arial"/>
              </a:defRPr>
            </a:lvl7pPr>
            <a:lvl8pPr>
              <a:buNone/>
              <a:defRPr sz="1725" b="0">
                <a:solidFill>
                  <a:srgbClr val="526176"/>
                </a:solidFill>
                <a:latin typeface="Arial"/>
                <a:ea typeface="Arial"/>
                <a:cs typeface="Arial"/>
              </a:defRPr>
            </a:lvl8pPr>
            <a:lvl9pPr>
              <a:buNone/>
              <a:defRPr sz="1725" b="0">
                <a:solidFill>
                  <a:srgbClr val="526176"/>
                </a:solidFill>
                <a:latin typeface="Arial"/>
                <a:ea typeface="Arial"/>
                <a:cs typeface="Arial"/>
              </a:defRPr>
            </a:lvl9pPr>
          </a:lstStyle>
          <a:p>
            <a:pPr>
              <a:buNone/>
              <a:defRPr sz="1725" b="0">
                <a:solidFill>
                  <a:srgbClr val="526176"/>
                </a:solidFill>
                <a:latin typeface="Arial"/>
                <a:ea typeface="Arial"/>
                <a:cs typeface="Arial"/>
              </a:defRPr>
            </a:pPr>
            <a:r>
              <a:rPr sz="1725" b="0">
                <a:solidFill>
                  <a:srgbClr val="526176"/>
                </a:solidFill>
                <a:latin typeface="Arial"/>
                <a:ea typeface="Arial"/>
                <a:cs typeface="Arial"/>
              </a:rPr>
              <a:t>Với đội ngũ phát triển, thiết kế và kiểm thử, NTechs đồng hành xuyên suốt quá trình tư vấn, xây dựng, triển khai và bảo trì. Chúng tôi chú trọng chất lượng sản phẩm, trách nhiệm trong từng giai đoạn và khả năng ứng dụng vào công việc thực tế.</a:t>
            </a:r>
          </a:p>
        </p:txBody>
      </p:sp>
      <p:sp>
        <p:nvSpPr>
          <p:cNvPr id="7" name="NTechs mong có cơ hội hợp tác cùng Quý Khách hàng và Quý Đối">
            <a:extLst>
              <a:ext uri="{FF2B5EF4-FFF2-40B4-BE49-F238E27FC236}">
                <a16:creationId xmlns:a16="http://schemas.microsoft.com/office/drawing/2014/main" id="{0ADBD243-DF6C-439B-A10E-4EC23176E672}"/>
              </a:ext>
            </a:extLst>
          </p:cNvPr>
          <p:cNvSpPr>
            <a:spLocks noGrp="1"/>
          </p:cNvSpPr>
          <p:nvPr/>
        </p:nvSpPr>
        <p:spPr>
          <a:xfrm>
            <a:off x="609600" y="4572000"/>
            <a:ext cx="10953750" cy="552450"/>
          </a:xfrm>
          <a:prstGeom prst="rect">
            <a:avLst/>
          </a:prstGeom>
          <a:noFill/>
          <a:ln w="0">
            <a:noFill/>
          </a:ln>
        </p:spPr>
        <p:txBody>
          <a:bodyPr wrap="square" lIns="0" tIns="0" rIns="0" bIns="0">
            <a:noAutofit/>
          </a:bodyPr>
          <a:lstStyle>
            <a:defPPr>
              <a:defRPr sz="1725" b="0">
                <a:solidFill>
                  <a:srgbClr val="526176"/>
                </a:solidFill>
                <a:latin typeface="Arial"/>
                <a:ea typeface="Arial"/>
                <a:cs typeface="Arial"/>
              </a:defRPr>
            </a:defPPr>
            <a:lvl1pPr>
              <a:buNone/>
              <a:defRPr sz="1725" b="0">
                <a:solidFill>
                  <a:srgbClr val="526176"/>
                </a:solidFill>
                <a:latin typeface="Arial"/>
                <a:ea typeface="Arial"/>
                <a:cs typeface="Arial"/>
              </a:defRPr>
            </a:lvl1pPr>
            <a:lvl2pPr>
              <a:buNone/>
              <a:defRPr sz="1725" b="0">
                <a:solidFill>
                  <a:srgbClr val="526176"/>
                </a:solidFill>
                <a:latin typeface="Arial"/>
                <a:ea typeface="Arial"/>
                <a:cs typeface="Arial"/>
              </a:defRPr>
            </a:lvl2pPr>
            <a:lvl3pPr>
              <a:buNone/>
              <a:defRPr sz="1725" b="0">
                <a:solidFill>
                  <a:srgbClr val="526176"/>
                </a:solidFill>
                <a:latin typeface="Arial"/>
                <a:ea typeface="Arial"/>
                <a:cs typeface="Arial"/>
              </a:defRPr>
            </a:lvl3pPr>
            <a:lvl4pPr>
              <a:buNone/>
              <a:defRPr sz="1725" b="0">
                <a:solidFill>
                  <a:srgbClr val="526176"/>
                </a:solidFill>
                <a:latin typeface="Arial"/>
                <a:ea typeface="Arial"/>
                <a:cs typeface="Arial"/>
              </a:defRPr>
            </a:lvl4pPr>
            <a:lvl5pPr>
              <a:buNone/>
              <a:defRPr sz="1725" b="0">
                <a:solidFill>
                  <a:srgbClr val="526176"/>
                </a:solidFill>
                <a:latin typeface="Arial"/>
                <a:ea typeface="Arial"/>
                <a:cs typeface="Arial"/>
              </a:defRPr>
            </a:lvl5pPr>
            <a:lvl6pPr>
              <a:buNone/>
              <a:defRPr sz="1725" b="0">
                <a:solidFill>
                  <a:srgbClr val="526176"/>
                </a:solidFill>
                <a:latin typeface="Arial"/>
                <a:ea typeface="Arial"/>
                <a:cs typeface="Arial"/>
              </a:defRPr>
            </a:lvl6pPr>
            <a:lvl7pPr>
              <a:buNone/>
              <a:defRPr sz="1725" b="0">
                <a:solidFill>
                  <a:srgbClr val="526176"/>
                </a:solidFill>
                <a:latin typeface="Arial"/>
                <a:ea typeface="Arial"/>
                <a:cs typeface="Arial"/>
              </a:defRPr>
            </a:lvl7pPr>
            <a:lvl8pPr>
              <a:buNone/>
              <a:defRPr sz="1725" b="0">
                <a:solidFill>
                  <a:srgbClr val="526176"/>
                </a:solidFill>
                <a:latin typeface="Arial"/>
                <a:ea typeface="Arial"/>
                <a:cs typeface="Arial"/>
              </a:defRPr>
            </a:lvl8pPr>
            <a:lvl9pPr>
              <a:buNone/>
              <a:defRPr sz="1725" b="0">
                <a:solidFill>
                  <a:srgbClr val="526176"/>
                </a:solidFill>
                <a:latin typeface="Arial"/>
                <a:ea typeface="Arial"/>
                <a:cs typeface="Arial"/>
              </a:defRPr>
            </a:lvl9pPr>
          </a:lstStyle>
          <a:p>
            <a:pPr>
              <a:buNone/>
              <a:defRPr sz="1725" b="0">
                <a:solidFill>
                  <a:srgbClr val="526176"/>
                </a:solidFill>
                <a:latin typeface="Arial"/>
                <a:ea typeface="Arial"/>
                <a:cs typeface="Arial"/>
              </a:defRPr>
            </a:pPr>
            <a:r>
              <a:rPr sz="1725" b="0">
                <a:solidFill>
                  <a:srgbClr val="526176"/>
                </a:solidFill>
                <a:latin typeface="Arial"/>
                <a:ea typeface="Arial"/>
                <a:cs typeface="Arial"/>
              </a:rPr>
              <a:t>NTechs mong có cơ hội hợp tác cùng Quý Khách hàng và Quý Đối tác, từng bước giải quyết bài toán vận hành và phát triển sản phẩm.</a:t>
            </a:r>
          </a:p>
        </p:txBody>
      </p:sp>
      <p:sp>
        <p:nvSpPr>
          <p:cNvPr id="8" name="Trân trọng,">
            <a:extLst>
              <a:ext uri="{FF2B5EF4-FFF2-40B4-BE49-F238E27FC236}">
                <a16:creationId xmlns:a16="http://schemas.microsoft.com/office/drawing/2014/main" id="{B5EC9197-41C9-48EF-9D79-D20A17CF1665}"/>
              </a:ext>
            </a:extLst>
          </p:cNvPr>
          <p:cNvSpPr>
            <a:spLocks noGrp="1"/>
          </p:cNvSpPr>
          <p:nvPr/>
        </p:nvSpPr>
        <p:spPr>
          <a:xfrm>
            <a:off x="6667500" y="5353050"/>
            <a:ext cx="4762500" cy="266700"/>
          </a:xfrm>
          <a:prstGeom prst="rect">
            <a:avLst/>
          </a:prstGeom>
          <a:noFill/>
          <a:ln w="0">
            <a:noFill/>
          </a:ln>
        </p:spPr>
        <p:txBody>
          <a:bodyPr wrap="square" lIns="0" tIns="0" rIns="0" bIns="0">
            <a:noAutofit/>
          </a:bodyPr>
          <a:lstStyle>
            <a:defPPr>
              <a:defRPr sz="1650" b="1">
                <a:solidFill>
                  <a:srgbClr val="1B4F9F"/>
                </a:solidFill>
                <a:latin typeface="Arial"/>
                <a:ea typeface="Arial"/>
                <a:cs typeface="Arial"/>
              </a:defRPr>
            </a:defPPr>
            <a:lvl1pPr>
              <a:buNone/>
              <a:defRPr sz="1650" b="1">
                <a:solidFill>
                  <a:srgbClr val="1B4F9F"/>
                </a:solidFill>
                <a:latin typeface="Arial"/>
                <a:ea typeface="Arial"/>
                <a:cs typeface="Arial"/>
              </a:defRPr>
            </a:lvl1pPr>
            <a:lvl2pPr>
              <a:buNone/>
              <a:defRPr sz="1650" b="1">
                <a:solidFill>
                  <a:srgbClr val="1B4F9F"/>
                </a:solidFill>
                <a:latin typeface="Arial"/>
                <a:ea typeface="Arial"/>
                <a:cs typeface="Arial"/>
              </a:defRPr>
            </a:lvl2pPr>
            <a:lvl3pPr>
              <a:buNone/>
              <a:defRPr sz="1650" b="1">
                <a:solidFill>
                  <a:srgbClr val="1B4F9F"/>
                </a:solidFill>
                <a:latin typeface="Arial"/>
                <a:ea typeface="Arial"/>
                <a:cs typeface="Arial"/>
              </a:defRPr>
            </a:lvl3pPr>
            <a:lvl4pPr>
              <a:buNone/>
              <a:defRPr sz="1650" b="1">
                <a:solidFill>
                  <a:srgbClr val="1B4F9F"/>
                </a:solidFill>
                <a:latin typeface="Arial"/>
                <a:ea typeface="Arial"/>
                <a:cs typeface="Arial"/>
              </a:defRPr>
            </a:lvl4pPr>
            <a:lvl5pPr>
              <a:buNone/>
              <a:defRPr sz="1650" b="1">
                <a:solidFill>
                  <a:srgbClr val="1B4F9F"/>
                </a:solidFill>
                <a:latin typeface="Arial"/>
                <a:ea typeface="Arial"/>
                <a:cs typeface="Arial"/>
              </a:defRPr>
            </a:lvl5pPr>
            <a:lvl6pPr>
              <a:buNone/>
              <a:defRPr sz="1650" b="1">
                <a:solidFill>
                  <a:srgbClr val="1B4F9F"/>
                </a:solidFill>
                <a:latin typeface="Arial"/>
                <a:ea typeface="Arial"/>
                <a:cs typeface="Arial"/>
              </a:defRPr>
            </a:lvl6pPr>
            <a:lvl7pPr>
              <a:buNone/>
              <a:defRPr sz="1650" b="1">
                <a:solidFill>
                  <a:srgbClr val="1B4F9F"/>
                </a:solidFill>
                <a:latin typeface="Arial"/>
                <a:ea typeface="Arial"/>
                <a:cs typeface="Arial"/>
              </a:defRPr>
            </a:lvl7pPr>
            <a:lvl8pPr>
              <a:buNone/>
              <a:defRPr sz="1650" b="1">
                <a:solidFill>
                  <a:srgbClr val="1B4F9F"/>
                </a:solidFill>
                <a:latin typeface="Arial"/>
                <a:ea typeface="Arial"/>
                <a:cs typeface="Arial"/>
              </a:defRPr>
            </a:lvl8pPr>
            <a:lvl9pPr>
              <a:buNone/>
              <a:defRPr sz="1650" b="1">
                <a:solidFill>
                  <a:srgbClr val="1B4F9F"/>
                </a:solidFill>
                <a:latin typeface="Arial"/>
                <a:ea typeface="Arial"/>
                <a:cs typeface="Arial"/>
              </a:defRPr>
            </a:lvl9pPr>
          </a:lstStyle>
          <a:p>
            <a:pPr>
              <a:buNone/>
              <a:defRPr sz="1650" b="1">
                <a:solidFill>
                  <a:srgbClr val="1B4F9F"/>
                </a:solidFill>
                <a:latin typeface="Arial"/>
                <a:ea typeface="Arial"/>
                <a:cs typeface="Arial"/>
              </a:defRPr>
            </a:pPr>
            <a:r>
              <a:rPr sz="1650" b="1">
                <a:solidFill>
                  <a:srgbClr val="1B4F9F"/>
                </a:solidFill>
                <a:latin typeface="Arial"/>
                <a:ea typeface="Arial"/>
                <a:cs typeface="Arial"/>
              </a:rPr>
              <a:t>Trân trọng,</a:t>
            </a:r>
          </a:p>
        </p:txBody>
      </p:sp>
      <p:sp>
        <p:nvSpPr>
          <p:cNvPr id="9" name="CÔNG TY CỔ PHẦN CÔNG NGHỆ&#10;NTECHS VIỆT NAM">
            <a:extLst>
              <a:ext uri="{FF2B5EF4-FFF2-40B4-BE49-F238E27FC236}">
                <a16:creationId xmlns:a16="http://schemas.microsoft.com/office/drawing/2014/main" id="{B3114D05-48AA-44F9-8772-87C273B3591A}"/>
              </a:ext>
            </a:extLst>
          </p:cNvPr>
          <p:cNvSpPr>
            <a:spLocks noGrp="1"/>
          </p:cNvSpPr>
          <p:nvPr/>
        </p:nvSpPr>
        <p:spPr>
          <a:xfrm>
            <a:off x="6667500" y="5715000"/>
            <a:ext cx="4905375" cy="466725"/>
          </a:xfrm>
          <a:prstGeom prst="rect">
            <a:avLst/>
          </a:prstGeom>
          <a:noFill/>
          <a:ln w="0">
            <a:noFill/>
          </a:ln>
        </p:spPr>
        <p:txBody>
          <a:bodyPr wrap="square" lIns="0" tIns="0" rIns="0" bIns="0">
            <a:noAutofit/>
          </a:bodyPr>
          <a:lstStyle>
            <a:defPPr>
              <a:defRPr sz="1350" b="1">
                <a:solidFill>
                  <a:srgbClr val="142D52"/>
                </a:solidFill>
                <a:latin typeface="Arial"/>
                <a:ea typeface="Arial"/>
                <a:cs typeface="Arial"/>
              </a:defRPr>
            </a:defPPr>
            <a:lvl1pPr>
              <a:buNone/>
              <a:defRPr sz="1350" b="1">
                <a:solidFill>
                  <a:srgbClr val="142D52"/>
                </a:solidFill>
                <a:latin typeface="Arial"/>
                <a:ea typeface="Arial"/>
                <a:cs typeface="Arial"/>
              </a:defRPr>
            </a:lvl1pPr>
            <a:lvl2pPr>
              <a:buNone/>
              <a:defRPr sz="1350" b="1">
                <a:solidFill>
                  <a:srgbClr val="142D52"/>
                </a:solidFill>
                <a:latin typeface="Arial"/>
                <a:ea typeface="Arial"/>
                <a:cs typeface="Arial"/>
              </a:defRPr>
            </a:lvl2pPr>
            <a:lvl3pPr>
              <a:buNone/>
              <a:defRPr sz="1350" b="1">
                <a:solidFill>
                  <a:srgbClr val="142D52"/>
                </a:solidFill>
                <a:latin typeface="Arial"/>
                <a:ea typeface="Arial"/>
                <a:cs typeface="Arial"/>
              </a:defRPr>
            </a:lvl3pPr>
            <a:lvl4pPr>
              <a:buNone/>
              <a:defRPr sz="1350" b="1">
                <a:solidFill>
                  <a:srgbClr val="142D52"/>
                </a:solidFill>
                <a:latin typeface="Arial"/>
                <a:ea typeface="Arial"/>
                <a:cs typeface="Arial"/>
              </a:defRPr>
            </a:lvl4pPr>
            <a:lvl5pPr>
              <a:buNone/>
              <a:defRPr sz="1350" b="1">
                <a:solidFill>
                  <a:srgbClr val="142D52"/>
                </a:solidFill>
                <a:latin typeface="Arial"/>
                <a:ea typeface="Arial"/>
                <a:cs typeface="Arial"/>
              </a:defRPr>
            </a:lvl5pPr>
            <a:lvl6pPr>
              <a:buNone/>
              <a:defRPr sz="1350" b="1">
                <a:solidFill>
                  <a:srgbClr val="142D52"/>
                </a:solidFill>
                <a:latin typeface="Arial"/>
                <a:ea typeface="Arial"/>
                <a:cs typeface="Arial"/>
              </a:defRPr>
            </a:lvl6pPr>
            <a:lvl7pPr>
              <a:buNone/>
              <a:defRPr sz="1350" b="1">
                <a:solidFill>
                  <a:srgbClr val="142D52"/>
                </a:solidFill>
                <a:latin typeface="Arial"/>
                <a:ea typeface="Arial"/>
                <a:cs typeface="Arial"/>
              </a:defRPr>
            </a:lvl7pPr>
            <a:lvl8pPr>
              <a:buNone/>
              <a:defRPr sz="1350" b="1">
                <a:solidFill>
                  <a:srgbClr val="142D52"/>
                </a:solidFill>
                <a:latin typeface="Arial"/>
                <a:ea typeface="Arial"/>
                <a:cs typeface="Arial"/>
              </a:defRPr>
            </a:lvl8pPr>
            <a:lvl9pPr>
              <a:buNone/>
              <a:defRPr sz="1350" b="1">
                <a:solidFill>
                  <a:srgbClr val="142D52"/>
                </a:solidFill>
                <a:latin typeface="Arial"/>
                <a:ea typeface="Arial"/>
                <a:cs typeface="Arial"/>
              </a:defRPr>
            </a:lvl9pPr>
          </a:lstStyle>
          <a:p>
            <a:pPr>
              <a:buNone/>
              <a:defRPr sz="1350" b="1">
                <a:solidFill>
                  <a:srgbClr val="142D52"/>
                </a:solidFill>
                <a:latin typeface="Arial"/>
                <a:ea typeface="Arial"/>
                <a:cs typeface="Arial"/>
              </a:defRPr>
            </a:pPr>
            <a:r>
              <a:rPr sz="1350" b="1">
                <a:solidFill>
                  <a:srgbClr val="142D52"/>
                </a:solidFill>
                <a:latin typeface="Arial"/>
                <a:ea typeface="Arial"/>
                <a:cs typeface="Arial"/>
              </a:rPr>
              <a:t>CÔNG TY CỔ PHẦN CÔNG NGHỆ</a:t>
            </a:r>
          </a:p>
          <a:p>
            <a:pPr>
              <a:buNone/>
              <a:defRPr sz="1350" b="1">
                <a:solidFill>
                  <a:srgbClr val="142D52"/>
                </a:solidFill>
                <a:latin typeface="Arial"/>
                <a:ea typeface="Arial"/>
                <a:cs typeface="Arial"/>
              </a:defRPr>
            </a:pPr>
            <a:r>
              <a:rPr sz="1350" b="1">
                <a:solidFill>
                  <a:srgbClr val="142D52"/>
                </a:solidFill>
                <a:latin typeface="Arial"/>
                <a:ea typeface="Arial"/>
                <a:cs typeface="Arial"/>
              </a:rPr>
              <a:t>NTECHS VIỆT NAM</a:t>
            </a:r>
          </a:p>
        </p:txBody>
      </p:sp>
      <p:sp>
        <p:nvSpPr>
          <p:cNvPr id="11" name="NTechs footer divider">
            <a:extLst>
              <a:ext uri="{FF2B5EF4-FFF2-40B4-BE49-F238E27FC236}">
                <a16:creationId xmlns:a16="http://schemas.microsoft.com/office/drawing/2014/main" id="{95CE8A60-53C5-491C-BC84-2674DC649020}"/>
              </a:ext>
            </a:extLst>
          </p:cNvPr>
          <p:cNvSpPr>
            <a:spLocks noGrp="1"/>
          </p:cNvSpPr>
          <p:nvPr/>
        </p:nvSpPr>
        <p:spPr>
          <a:xfrm>
            <a:off x="609600" y="6381750"/>
            <a:ext cx="10953750" cy="9525"/>
          </a:xfrm>
          <a:prstGeom prst="rect">
            <a:avLst/>
          </a:prstGeom>
          <a:solidFill>
            <a:srgbClr val="DAE1EC"/>
          </a:solidFill>
          <a:ln w="0">
            <a:noFill/>
          </a:ln>
        </p:spPr>
      </p:sp>
      <p:sp>
        <p:nvSpPr>
          <p:cNvPr id="12" name="NTechs company footer">
            <a:extLst>
              <a:ext uri="{FF2B5EF4-FFF2-40B4-BE49-F238E27FC236}">
                <a16:creationId xmlns:a16="http://schemas.microsoft.com/office/drawing/2014/main" id="{99BD1F19-C51E-45BE-B0C1-493D9621F145}"/>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3" name="NTechs website footer">
            <a:extLst>
              <a:ext uri="{FF2B5EF4-FFF2-40B4-BE49-F238E27FC236}">
                <a16:creationId xmlns:a16="http://schemas.microsoft.com/office/drawing/2014/main" id="{4ABBEC7E-19F5-4678-A822-9E7C882B31C8}"/>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4" name="NTechs page number">
            <a:extLst>
              <a:ext uri="{FF2B5EF4-FFF2-40B4-BE49-F238E27FC236}">
                <a16:creationId xmlns:a16="http://schemas.microsoft.com/office/drawing/2014/main" id="{B594AB7C-C7FB-4F2D-9C7D-7697DAE1B4C1}"/>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02</a:t>
            </a:r>
            <a:endParaRPr sz="1200"/>
          </a:p>
        </p:txBody>
      </p:sp>
    </p:spTree>
    <p:extLst>
      <p:ext uri="{BB962C8B-B14F-4D97-AF65-F5344CB8AC3E}">
        <p14:creationId xmlns:p14="http://schemas.microsoft.com/office/powerpoint/2010/main" val="1919354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Giới thiệu NTechs">
            <a:extLst>
              <a:ext uri="{FF2B5EF4-FFF2-40B4-BE49-F238E27FC236}">
                <a16:creationId xmlns:a16="http://schemas.microsoft.com/office/drawing/2014/main" id="{D743A508-61BF-4302-8F26-8C1E1416536A}"/>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Giới thiệu NTechs</a:t>
            </a:r>
          </a:p>
        </p:txBody>
      </p:sp>
      <p:pic>
        <p:nvPicPr>
          <p:cNvPr id="2" name="Picture 1">
            <a:extLst>
              <a:ext uri="{FF2B5EF4-FFF2-40B4-BE49-F238E27FC236}">
                <a16:creationId xmlns:a16="http://schemas.microsoft.com/office/drawing/2014/main" id="{31E8742C-FFF4-4735-876D-5CB6F2E25203}"/>
              </a:ext>
            </a:extLst>
          </p:cNvPr>
          <p:cNvPicPr>
            <a:picLocks noChangeAspect="1"/>
          </p:cNvPicPr>
          <p:nvPr/>
        </p:nvPicPr>
        <p:blipFill>
          <a:blip r:embed="rId3"/>
          <a:stretch/>
        </p:blipFill>
        <p:spPr>
          <a:xfrm>
            <a:off x="10620375" y="403456"/>
            <a:ext cx="952500" cy="564689"/>
          </a:xfrm>
          <a:prstGeom prst="rect">
            <a:avLst/>
          </a:prstGeom>
        </p:spPr>
      </p:pic>
      <p:sp>
        <p:nvSpPr>
          <p:cNvPr id="5" name="Phần mềm theo nghiệp vụ&#10;của doanh nghiệp và tổ chức">
            <a:extLst>
              <a:ext uri="{FF2B5EF4-FFF2-40B4-BE49-F238E27FC236}">
                <a16:creationId xmlns:a16="http://schemas.microsoft.com/office/drawing/2014/main" id="{594BB85A-8A60-456C-998E-480E4CC1E377}"/>
              </a:ext>
            </a:extLst>
          </p:cNvPr>
          <p:cNvSpPr>
            <a:spLocks noGrp="1"/>
          </p:cNvSpPr>
          <p:nvPr/>
        </p:nvSpPr>
        <p:spPr>
          <a:xfrm>
            <a:off x="609600" y="1695450"/>
            <a:ext cx="10572750" cy="1257300"/>
          </a:xfrm>
          <a:prstGeom prst="rect">
            <a:avLst/>
          </a:prstGeom>
          <a:noFill/>
          <a:ln w="0">
            <a:noFill/>
          </a:ln>
        </p:spPr>
        <p:txBody>
          <a:bodyPr wrap="square" lIns="0" tIns="0" rIns="0" bIns="0" anchor="t">
            <a:noAutofit/>
          </a:bodyPr>
          <a:lstStyle>
            <a:defPPr>
              <a:defRPr sz="3600" b="1">
                <a:solidFill>
                  <a:srgbClr val="1B4F9F"/>
                </a:solidFill>
                <a:latin typeface="Arial"/>
                <a:ea typeface="Arial"/>
                <a:cs typeface="Arial"/>
              </a:defRPr>
            </a:defPPr>
            <a:lvl1pPr>
              <a:buNone/>
              <a:defRPr sz="3600" b="1">
                <a:solidFill>
                  <a:srgbClr val="1B4F9F"/>
                </a:solidFill>
                <a:latin typeface="Arial"/>
                <a:ea typeface="Arial"/>
                <a:cs typeface="Arial"/>
              </a:defRPr>
            </a:lvl1pPr>
            <a:lvl2pPr>
              <a:buNone/>
              <a:defRPr sz="3600" b="1">
                <a:solidFill>
                  <a:srgbClr val="1B4F9F"/>
                </a:solidFill>
                <a:latin typeface="Arial"/>
                <a:ea typeface="Arial"/>
                <a:cs typeface="Arial"/>
              </a:defRPr>
            </a:lvl2pPr>
            <a:lvl3pPr>
              <a:buNone/>
              <a:defRPr sz="3600" b="1">
                <a:solidFill>
                  <a:srgbClr val="1B4F9F"/>
                </a:solidFill>
                <a:latin typeface="Arial"/>
                <a:ea typeface="Arial"/>
                <a:cs typeface="Arial"/>
              </a:defRPr>
            </a:lvl3pPr>
            <a:lvl4pPr>
              <a:buNone/>
              <a:defRPr sz="3600" b="1">
                <a:solidFill>
                  <a:srgbClr val="1B4F9F"/>
                </a:solidFill>
                <a:latin typeface="Arial"/>
                <a:ea typeface="Arial"/>
                <a:cs typeface="Arial"/>
              </a:defRPr>
            </a:lvl4pPr>
            <a:lvl5pPr>
              <a:buNone/>
              <a:defRPr sz="3600" b="1">
                <a:solidFill>
                  <a:srgbClr val="1B4F9F"/>
                </a:solidFill>
                <a:latin typeface="Arial"/>
                <a:ea typeface="Arial"/>
                <a:cs typeface="Arial"/>
              </a:defRPr>
            </a:lvl5pPr>
            <a:lvl6pPr>
              <a:buNone/>
              <a:defRPr sz="3600" b="1">
                <a:solidFill>
                  <a:srgbClr val="1B4F9F"/>
                </a:solidFill>
                <a:latin typeface="Arial"/>
                <a:ea typeface="Arial"/>
                <a:cs typeface="Arial"/>
              </a:defRPr>
            </a:lvl6pPr>
            <a:lvl7pPr>
              <a:buNone/>
              <a:defRPr sz="3600" b="1">
                <a:solidFill>
                  <a:srgbClr val="1B4F9F"/>
                </a:solidFill>
                <a:latin typeface="Arial"/>
                <a:ea typeface="Arial"/>
                <a:cs typeface="Arial"/>
              </a:defRPr>
            </a:lvl7pPr>
            <a:lvl8pPr>
              <a:buNone/>
              <a:defRPr sz="3600" b="1">
                <a:solidFill>
                  <a:srgbClr val="1B4F9F"/>
                </a:solidFill>
                <a:latin typeface="Arial"/>
                <a:ea typeface="Arial"/>
                <a:cs typeface="Arial"/>
              </a:defRPr>
            </a:lvl8pPr>
            <a:lvl9pPr>
              <a:buNone/>
              <a:defRPr sz="3600" b="1">
                <a:solidFill>
                  <a:srgbClr val="1B4F9F"/>
                </a:solidFill>
                <a:latin typeface="Arial"/>
                <a:ea typeface="Arial"/>
                <a:cs typeface="Arial"/>
              </a:defRPr>
            </a:lvl9pPr>
          </a:lstStyle>
          <a:p>
            <a:pPr>
              <a:buNone/>
              <a:defRPr sz="3600" b="1">
                <a:solidFill>
                  <a:srgbClr val="1B4F9F"/>
                </a:solidFill>
                <a:latin typeface="Arial"/>
                <a:ea typeface="Arial"/>
                <a:cs typeface="Arial"/>
              </a:defRPr>
            </a:pPr>
            <a:r>
              <a:rPr sz="3600" b="1">
                <a:solidFill>
                  <a:srgbClr val="1B4F9F"/>
                </a:solidFill>
                <a:latin typeface="Arial"/>
                <a:ea typeface="Arial"/>
                <a:cs typeface="Arial"/>
              </a:rPr>
              <a:t>Phần mềm theo nghiệp vụ</a:t>
            </a:r>
          </a:p>
          <a:p>
            <a:pPr>
              <a:buNone/>
              <a:defRPr sz="3600" b="1">
                <a:solidFill>
                  <a:srgbClr val="1B4F9F"/>
                </a:solidFill>
                <a:latin typeface="Arial"/>
                <a:ea typeface="Arial"/>
                <a:cs typeface="Arial"/>
              </a:defRPr>
            </a:pPr>
            <a:r>
              <a:rPr sz="3600" b="1">
                <a:solidFill>
                  <a:srgbClr val="1B4F9F"/>
                </a:solidFill>
                <a:latin typeface="Arial"/>
                <a:ea typeface="Arial"/>
                <a:cs typeface="Arial"/>
              </a:rPr>
              <a:t>của doanh nghiệp và tổ chức</a:t>
            </a:r>
          </a:p>
        </p:txBody>
      </p:sp>
      <p:sp>
        <p:nvSpPr>
          <p:cNvPr id="6" name="NTechs thiết kế và phát triển ERP, CRM, nền tảng giáo dục, web ap">
            <a:extLst>
              <a:ext uri="{FF2B5EF4-FFF2-40B4-BE49-F238E27FC236}">
                <a16:creationId xmlns:a16="http://schemas.microsoft.com/office/drawing/2014/main" id="{7F1628CC-C292-4ED5-B908-C8A0B7EC9488}"/>
              </a:ext>
            </a:extLst>
          </p:cNvPr>
          <p:cNvSpPr>
            <a:spLocks noGrp="1"/>
          </p:cNvSpPr>
          <p:nvPr/>
        </p:nvSpPr>
        <p:spPr>
          <a:xfrm>
            <a:off x="609600" y="3295650"/>
            <a:ext cx="10334625" cy="1171575"/>
          </a:xfrm>
          <a:prstGeom prst="rect">
            <a:avLst/>
          </a:prstGeom>
          <a:noFill/>
          <a:ln w="0">
            <a:noFill/>
          </a:ln>
        </p:spPr>
        <p:txBody>
          <a:bodyPr wrap="square" lIns="0" tIns="0" rIns="0" bIns="0" anchor="t">
            <a:noAutofit/>
          </a:bodyPr>
          <a:lstStyle>
            <a:defPPr>
              <a:defRPr sz="2325" b="0">
                <a:solidFill>
                  <a:srgbClr val="526176"/>
                </a:solidFill>
                <a:latin typeface="Arial"/>
                <a:ea typeface="Arial"/>
                <a:cs typeface="Arial"/>
              </a:defRPr>
            </a:defPPr>
            <a:lvl1pPr>
              <a:buNone/>
              <a:defRPr sz="2325" b="0">
                <a:solidFill>
                  <a:srgbClr val="526176"/>
                </a:solidFill>
                <a:latin typeface="Arial"/>
                <a:ea typeface="Arial"/>
                <a:cs typeface="Arial"/>
              </a:defRPr>
            </a:lvl1pPr>
            <a:lvl2pPr>
              <a:buNone/>
              <a:defRPr sz="2325" b="0">
                <a:solidFill>
                  <a:srgbClr val="526176"/>
                </a:solidFill>
                <a:latin typeface="Arial"/>
                <a:ea typeface="Arial"/>
                <a:cs typeface="Arial"/>
              </a:defRPr>
            </a:lvl2pPr>
            <a:lvl3pPr>
              <a:buNone/>
              <a:defRPr sz="2325" b="0">
                <a:solidFill>
                  <a:srgbClr val="526176"/>
                </a:solidFill>
                <a:latin typeface="Arial"/>
                <a:ea typeface="Arial"/>
                <a:cs typeface="Arial"/>
              </a:defRPr>
            </a:lvl3pPr>
            <a:lvl4pPr>
              <a:buNone/>
              <a:defRPr sz="2325" b="0">
                <a:solidFill>
                  <a:srgbClr val="526176"/>
                </a:solidFill>
                <a:latin typeface="Arial"/>
                <a:ea typeface="Arial"/>
                <a:cs typeface="Arial"/>
              </a:defRPr>
            </a:lvl4pPr>
            <a:lvl5pPr>
              <a:buNone/>
              <a:defRPr sz="2325" b="0">
                <a:solidFill>
                  <a:srgbClr val="526176"/>
                </a:solidFill>
                <a:latin typeface="Arial"/>
                <a:ea typeface="Arial"/>
                <a:cs typeface="Arial"/>
              </a:defRPr>
            </a:lvl5pPr>
            <a:lvl6pPr>
              <a:buNone/>
              <a:defRPr sz="2325" b="0">
                <a:solidFill>
                  <a:srgbClr val="526176"/>
                </a:solidFill>
                <a:latin typeface="Arial"/>
                <a:ea typeface="Arial"/>
                <a:cs typeface="Arial"/>
              </a:defRPr>
            </a:lvl6pPr>
            <a:lvl7pPr>
              <a:buNone/>
              <a:defRPr sz="2325" b="0">
                <a:solidFill>
                  <a:srgbClr val="526176"/>
                </a:solidFill>
                <a:latin typeface="Arial"/>
                <a:ea typeface="Arial"/>
                <a:cs typeface="Arial"/>
              </a:defRPr>
            </a:lvl7pPr>
            <a:lvl8pPr>
              <a:buNone/>
              <a:defRPr sz="2325" b="0">
                <a:solidFill>
                  <a:srgbClr val="526176"/>
                </a:solidFill>
                <a:latin typeface="Arial"/>
                <a:ea typeface="Arial"/>
                <a:cs typeface="Arial"/>
              </a:defRPr>
            </a:lvl8pPr>
            <a:lvl9pPr>
              <a:buNone/>
              <a:defRPr sz="2325" b="0">
                <a:solidFill>
                  <a:srgbClr val="526176"/>
                </a:solidFill>
                <a:latin typeface="Arial"/>
                <a:ea typeface="Arial"/>
                <a:cs typeface="Arial"/>
              </a:defRPr>
            </a:lvl9pPr>
          </a:lstStyle>
          <a:p>
            <a:pPr>
              <a:buNone/>
              <a:defRPr sz="2325" b="0">
                <a:solidFill>
                  <a:srgbClr val="526176"/>
                </a:solidFill>
                <a:latin typeface="Arial"/>
                <a:ea typeface="Arial"/>
                <a:cs typeface="Arial"/>
              </a:defRPr>
            </a:pPr>
            <a:r>
              <a:rPr sz="2325" b="0">
                <a:solidFill>
                  <a:srgbClr val="526176"/>
                </a:solidFill>
                <a:latin typeface="Arial"/>
                <a:ea typeface="Arial"/>
                <a:cs typeface="Arial"/>
              </a:rPr>
              <a:t>NTechs thiết kế và phát triển ERP, CRM, nền tảng giáo dục, web app và mobile app đa nền tảng. Đội ngũ tham gia từ khảo sát nghiệp vụ đến triển khai và bảo trì.</a:t>
            </a:r>
          </a:p>
        </p:txBody>
      </p:sp>
      <p:sp>
        <p:nvSpPr>
          <p:cNvPr id="7" name="Thành lập 02/2025">
            <a:extLst>
              <a:ext uri="{FF2B5EF4-FFF2-40B4-BE49-F238E27FC236}">
                <a16:creationId xmlns:a16="http://schemas.microsoft.com/office/drawing/2014/main" id="{90CAC5E6-F68B-4E83-93B3-806803415ABA}"/>
              </a:ext>
            </a:extLst>
          </p:cNvPr>
          <p:cNvSpPr>
            <a:spLocks noGrp="1"/>
          </p:cNvSpPr>
          <p:nvPr/>
        </p:nvSpPr>
        <p:spPr>
          <a:xfrm>
            <a:off x="609600" y="5095875"/>
            <a:ext cx="42862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Thành lập 02/2025</a:t>
            </a:r>
          </a:p>
        </p:txBody>
      </p:sp>
      <p:sp>
        <p:nvSpPr>
          <p:cNvPr id="8" name="Theo hồ sơ doanh nghiệp">
            <a:extLst>
              <a:ext uri="{FF2B5EF4-FFF2-40B4-BE49-F238E27FC236}">
                <a16:creationId xmlns:a16="http://schemas.microsoft.com/office/drawing/2014/main" id="{DE780109-1366-42B0-95A5-343FE9E03FF0}"/>
              </a:ext>
            </a:extLst>
          </p:cNvPr>
          <p:cNvSpPr>
            <a:spLocks noGrp="1"/>
          </p:cNvSpPr>
          <p:nvPr/>
        </p:nvSpPr>
        <p:spPr>
          <a:xfrm>
            <a:off x="609600" y="5562600"/>
            <a:ext cx="4286250" cy="428625"/>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Theo hồ sơ doanh nghiệp</a:t>
            </a:r>
          </a:p>
        </p:txBody>
      </p:sp>
      <p:sp>
        <p:nvSpPr>
          <p:cNvPr id="9" name="18 thành viên">
            <a:extLst>
              <a:ext uri="{FF2B5EF4-FFF2-40B4-BE49-F238E27FC236}">
                <a16:creationId xmlns:a16="http://schemas.microsoft.com/office/drawing/2014/main" id="{DC68B0EF-8757-4EA4-8576-A1AC6E318B1A}"/>
              </a:ext>
            </a:extLst>
          </p:cNvPr>
          <p:cNvSpPr>
            <a:spLocks noGrp="1"/>
          </p:cNvSpPr>
          <p:nvPr/>
        </p:nvSpPr>
        <p:spPr>
          <a:xfrm>
            <a:off x="6286500" y="5095875"/>
            <a:ext cx="495300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18 thành viên</a:t>
            </a:r>
          </a:p>
        </p:txBody>
      </p:sp>
      <p:sp>
        <p:nvSpPr>
          <p:cNvPr id="10" name="Lập trình, thiết kế và kiểm thử">
            <a:extLst>
              <a:ext uri="{FF2B5EF4-FFF2-40B4-BE49-F238E27FC236}">
                <a16:creationId xmlns:a16="http://schemas.microsoft.com/office/drawing/2014/main" id="{0BE84E57-62C8-4A5D-90EA-C33C94A674FE}"/>
              </a:ext>
            </a:extLst>
          </p:cNvPr>
          <p:cNvSpPr>
            <a:spLocks noGrp="1"/>
          </p:cNvSpPr>
          <p:nvPr/>
        </p:nvSpPr>
        <p:spPr>
          <a:xfrm>
            <a:off x="6286500" y="5562600"/>
            <a:ext cx="4953000" cy="428625"/>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Lập trình, thiết kế và kiểm thử</a:t>
            </a:r>
          </a:p>
        </p:txBody>
      </p:sp>
      <p:sp>
        <p:nvSpPr>
          <p:cNvPr id="12" name="NTechs footer divider">
            <a:extLst>
              <a:ext uri="{FF2B5EF4-FFF2-40B4-BE49-F238E27FC236}">
                <a16:creationId xmlns:a16="http://schemas.microsoft.com/office/drawing/2014/main" id="{ABD36B36-9A41-413D-A42A-A236BBC123EE}"/>
              </a:ext>
            </a:extLst>
          </p:cNvPr>
          <p:cNvSpPr>
            <a:spLocks noGrp="1"/>
          </p:cNvSpPr>
          <p:nvPr/>
        </p:nvSpPr>
        <p:spPr>
          <a:xfrm>
            <a:off x="609600" y="6381750"/>
            <a:ext cx="10953750" cy="9525"/>
          </a:xfrm>
          <a:prstGeom prst="rect">
            <a:avLst/>
          </a:prstGeom>
          <a:solidFill>
            <a:srgbClr val="DAE1EC"/>
          </a:solidFill>
          <a:ln w="0">
            <a:noFill/>
          </a:ln>
        </p:spPr>
      </p:sp>
      <p:sp>
        <p:nvSpPr>
          <p:cNvPr id="13" name="NTechs company footer">
            <a:extLst>
              <a:ext uri="{FF2B5EF4-FFF2-40B4-BE49-F238E27FC236}">
                <a16:creationId xmlns:a16="http://schemas.microsoft.com/office/drawing/2014/main" id="{B7706448-7CC0-4C9A-9EAC-79D82CB25404}"/>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4" name="NTechs website footer">
            <a:extLst>
              <a:ext uri="{FF2B5EF4-FFF2-40B4-BE49-F238E27FC236}">
                <a16:creationId xmlns:a16="http://schemas.microsoft.com/office/drawing/2014/main" id="{B1E918E5-126B-4582-AE79-E3A2956570FB}"/>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5" name="NTechs page number">
            <a:extLst>
              <a:ext uri="{FF2B5EF4-FFF2-40B4-BE49-F238E27FC236}">
                <a16:creationId xmlns:a16="http://schemas.microsoft.com/office/drawing/2014/main" id="{DC5FD931-BA6E-497C-8546-841C27CC42B0}"/>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03</a:t>
            </a:r>
            <a:endParaRPr sz="1200"/>
          </a:p>
        </p:txBody>
      </p:sp>
    </p:spTree>
    <p:extLst>
      <p:ext uri="{BB962C8B-B14F-4D97-AF65-F5344CB8AC3E}">
        <p14:creationId xmlns:p14="http://schemas.microsoft.com/office/powerpoint/2010/main" val="1787068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hông tin công ty">
            <a:extLst>
              <a:ext uri="{FF2B5EF4-FFF2-40B4-BE49-F238E27FC236}">
                <a16:creationId xmlns:a16="http://schemas.microsoft.com/office/drawing/2014/main" id="{3423E7DB-0B37-45DC-B90E-1F79DE62855F}"/>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Thông tin công ty</a:t>
            </a:r>
          </a:p>
        </p:txBody>
      </p:sp>
      <p:pic>
        <p:nvPicPr>
          <p:cNvPr id="2" name="Picture 1">
            <a:extLst>
              <a:ext uri="{FF2B5EF4-FFF2-40B4-BE49-F238E27FC236}">
                <a16:creationId xmlns:a16="http://schemas.microsoft.com/office/drawing/2014/main" id="{A0714B01-4149-48E1-81E9-FCBD96E22713}"/>
              </a:ext>
            </a:extLst>
          </p:cNvPr>
          <p:cNvPicPr>
            <a:picLocks noChangeAspect="1"/>
          </p:cNvPicPr>
          <p:nvPr/>
        </p:nvPicPr>
        <p:blipFill>
          <a:blip r:embed="rId3"/>
          <a:stretch/>
        </p:blipFill>
        <p:spPr>
          <a:xfrm>
            <a:off x="10620375" y="403456"/>
            <a:ext cx="952500" cy="564689"/>
          </a:xfrm>
          <a:prstGeom prst="rect">
            <a:avLst/>
          </a:prstGeom>
        </p:spPr>
      </p:pic>
      <p:graphicFrame>
        <p:nvGraphicFramePr>
          <p:cNvPr id="5" name="Table 4">
            <a:extLst>
              <a:ext uri="{FF2B5EF4-FFF2-40B4-BE49-F238E27FC236}">
                <a16:creationId xmlns:a16="http://schemas.microsoft.com/office/drawing/2014/main" id="{A3952DFD-4261-436E-BD98-758BB864621A}"/>
              </a:ext>
            </a:extLst>
          </p:cNvPr>
          <p:cNvGraphicFramePr/>
          <p:nvPr>
            <p:extLst>
              <p:ext uri="{D42A27DB-BD31-4B8C-83A1-F6EECF244321}">
                <p14:modId xmlns:p14="http://schemas.microsoft.com/office/powerpoint/2010/main" val="2931504674"/>
              </p:ext>
            </p:extLst>
          </p:nvPr>
        </p:nvGraphicFramePr>
        <p:xfrm>
          <a:off x="609600" y="1581150"/>
          <a:ext cx="10953750" cy="4114800"/>
        </p:xfrm>
        <a:graphic>
          <a:graphicData uri="http://schemas.openxmlformats.org/drawingml/2006/table">
            <a:tbl>
              <a:tblPr/>
              <a:tblGrid>
                <a:gridCol w="3048000">
                  <a:extLst>
                    <a:ext uri="{9D8B030D-6E8A-4147-A177-3AD203B41FA5}">
                      <a16:colId xmlns:a16="http://schemas.microsoft.com/office/drawing/2014/main" val="20000"/>
                    </a:ext>
                  </a:extLst>
                </a:gridCol>
                <a:gridCol w="7905750">
                  <a:extLst>
                    <a:ext uri="{9D8B030D-6E8A-4147-A177-3AD203B41FA5}">
                      <a16:colId xmlns:a16="http://schemas.microsoft.com/office/drawing/2014/main" val="20001"/>
                    </a:ext>
                  </a:extLst>
                </a:gridCol>
              </a:tblGrid>
              <a:tr h="514350">
                <a:tc>
                  <a:txBody>
                    <a:bodyPr/>
                    <a:lstStyle/>
                    <a:p>
                      <a:r>
                        <a:rPr sz="1725" b="1">
                          <a:solidFill>
                            <a:srgbClr val="FFFFFF"/>
                          </a:solidFill>
                          <a:latin typeface="Arial"/>
                          <a:ea typeface="Arial"/>
                          <a:cs typeface="Arial"/>
                        </a:rPr>
                        <a:t>Hạng mục</a:t>
                      </a:r>
                    </a:p>
                  </a:txBody>
                  <a:tcPr anchor="ctr">
                    <a:lnL w="9525">
                      <a:solidFill>
                        <a:srgbClr val="DAE1EC"/>
                      </a:solidFill>
                      <a:prstDash val="solid"/>
                    </a:lnL>
                    <a:lnR w="9525">
                      <a:solidFill>
                        <a:srgbClr val="DAE1EC"/>
                      </a:solidFill>
                      <a:prstDash val="solid"/>
                    </a:lnR>
                    <a:lnT w="9525">
                      <a:solidFill>
                        <a:srgbClr val="DAE1EC"/>
                      </a:solidFill>
                      <a:prstDash val="solid"/>
                    </a:lnT>
                    <a:lnB w="9525">
                      <a:solidFill>
                        <a:srgbClr val="DAE1EC"/>
                      </a:solidFill>
                      <a:prstDash val="solid"/>
                    </a:lnB>
                    <a:solidFill>
                      <a:srgbClr val="1B4F9F"/>
                    </a:solidFill>
                  </a:tcPr>
                </a:tc>
                <a:tc>
                  <a:txBody>
                    <a:bodyPr/>
                    <a:lstStyle/>
                    <a:p>
                      <a:r>
                        <a:rPr sz="1725" b="1">
                          <a:solidFill>
                            <a:srgbClr val="FFFFFF"/>
                          </a:solidFill>
                          <a:latin typeface="Arial"/>
                          <a:ea typeface="Arial"/>
                          <a:cs typeface="Arial"/>
                        </a:rPr>
                        <a:t>Thông tin</a:t>
                      </a:r>
                    </a:p>
                  </a:txBody>
                  <a:tcPr anchor="ctr">
                    <a:lnL w="9525" cmpd="sng">
                      <a:solidFill>
                        <a:srgbClr val="DAE1EC"/>
                      </a:solidFill>
                      <a:prstDash val="solid"/>
                    </a:lnL>
                    <a:lnR w="9525">
                      <a:solidFill>
                        <a:srgbClr val="DAE1EC"/>
                      </a:solidFill>
                      <a:prstDash val="solid"/>
                    </a:lnR>
                    <a:lnT w="9525">
                      <a:solidFill>
                        <a:srgbClr val="DAE1EC"/>
                      </a:solidFill>
                      <a:prstDash val="solid"/>
                    </a:lnT>
                    <a:lnB w="9525">
                      <a:solidFill>
                        <a:srgbClr val="DAE1EC"/>
                      </a:solidFill>
                      <a:prstDash val="solid"/>
                    </a:lnB>
                    <a:solidFill>
                      <a:srgbClr val="1B4F9F"/>
                    </a:solidFill>
                  </a:tcPr>
                </a:tc>
                <a:extLst>
                  <a:ext uri="{0D108BD9-81ED-4DB2-BD59-A6C34878D82A}">
                    <a16:rowId xmlns:a16="http://schemas.microsoft.com/office/drawing/2014/main" val="10000"/>
                  </a:ext>
                </a:extLst>
              </a:tr>
              <a:tr h="514350">
                <a:tc>
                  <a:txBody>
                    <a:bodyPr/>
                    <a:lstStyle/>
                    <a:p>
                      <a:r>
                        <a:rPr sz="1725" b="0">
                          <a:solidFill>
                            <a:srgbClr val="142D52"/>
                          </a:solidFill>
                          <a:latin typeface="Arial"/>
                          <a:ea typeface="Arial"/>
                          <a:cs typeface="Arial"/>
                        </a:rPr>
                        <a:t>Tên đầy đủ</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725" b="0">
                          <a:solidFill>
                            <a:srgbClr val="142D52"/>
                          </a:solidFill>
                          <a:latin typeface="Arial"/>
                          <a:ea typeface="Arial"/>
                          <a:cs typeface="Arial"/>
                        </a:rPr>
                        <a:t>Công ty Cổ phần Công nghệ NTechs Việt Nam</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extLst>
                  <a:ext uri="{0D108BD9-81ED-4DB2-BD59-A6C34878D82A}">
                    <a16:rowId xmlns:a16="http://schemas.microsoft.com/office/drawing/2014/main" val="10001"/>
                  </a:ext>
                </a:extLst>
              </a:tr>
              <a:tr h="514350">
                <a:tc>
                  <a:txBody>
                    <a:bodyPr/>
                    <a:lstStyle/>
                    <a:p>
                      <a:r>
                        <a:rPr sz="1725" b="0">
                          <a:solidFill>
                            <a:srgbClr val="142D52"/>
                          </a:solidFill>
                          <a:latin typeface="Arial"/>
                          <a:ea typeface="Arial"/>
                          <a:cs typeface="Arial"/>
                        </a:rPr>
                        <a:t>Tên viết tắt đăng ký</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725" b="0">
                          <a:solidFill>
                            <a:srgbClr val="142D52"/>
                          </a:solidFill>
                          <a:latin typeface="Arial"/>
                          <a:ea typeface="Arial"/>
                          <a:cs typeface="Arial"/>
                        </a:rPr>
                        <a:t>NTECHS VIETNAM TECHNOLOGY., JSC</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extLst>
                  <a:ext uri="{0D108BD9-81ED-4DB2-BD59-A6C34878D82A}">
                    <a16:rowId xmlns:a16="http://schemas.microsoft.com/office/drawing/2014/main" val="10002"/>
                  </a:ext>
                </a:extLst>
              </a:tr>
              <a:tr h="514350">
                <a:tc>
                  <a:txBody>
                    <a:bodyPr/>
                    <a:lstStyle/>
                    <a:p>
                      <a:r>
                        <a:rPr sz="1725" b="0">
                          <a:solidFill>
                            <a:srgbClr val="142D52"/>
                          </a:solidFill>
                          <a:latin typeface="Arial"/>
                          <a:ea typeface="Arial"/>
                          <a:cs typeface="Arial"/>
                        </a:rPr>
                        <a:t>Tên thương hiệu</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725" b="0">
                          <a:solidFill>
                            <a:srgbClr val="142D52"/>
                          </a:solidFill>
                          <a:latin typeface="Arial"/>
                          <a:ea typeface="Arial"/>
                          <a:cs typeface="Arial"/>
                        </a:rPr>
                        <a:t>NTechs</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extLst>
                  <a:ext uri="{0D108BD9-81ED-4DB2-BD59-A6C34878D82A}">
                    <a16:rowId xmlns:a16="http://schemas.microsoft.com/office/drawing/2014/main" val="10003"/>
                  </a:ext>
                </a:extLst>
              </a:tr>
              <a:tr h="514350">
                <a:tc>
                  <a:txBody>
                    <a:bodyPr/>
                    <a:lstStyle/>
                    <a:p>
                      <a:r>
                        <a:rPr sz="1725" b="0">
                          <a:solidFill>
                            <a:srgbClr val="142D52"/>
                          </a:solidFill>
                          <a:latin typeface="Arial"/>
                          <a:ea typeface="Arial"/>
                          <a:cs typeface="Arial"/>
                        </a:rPr>
                        <a:t>Mã số thuế</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725" b="0">
                          <a:solidFill>
                            <a:srgbClr val="142D52"/>
                          </a:solidFill>
                          <a:latin typeface="Arial"/>
                          <a:ea typeface="Arial"/>
                          <a:cs typeface="Arial"/>
                        </a:rPr>
                        <a:t>0110948478</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extLst>
                  <a:ext uri="{0D108BD9-81ED-4DB2-BD59-A6C34878D82A}">
                    <a16:rowId xmlns:a16="http://schemas.microsoft.com/office/drawing/2014/main" val="10004"/>
                  </a:ext>
                </a:extLst>
              </a:tr>
              <a:tr h="514350">
                <a:tc>
                  <a:txBody>
                    <a:bodyPr/>
                    <a:lstStyle/>
                    <a:p>
                      <a:r>
                        <a:rPr sz="1725" b="0">
                          <a:solidFill>
                            <a:srgbClr val="142D52"/>
                          </a:solidFill>
                          <a:latin typeface="Arial"/>
                          <a:ea typeface="Arial"/>
                          <a:cs typeface="Arial"/>
                        </a:rPr>
                        <a:t>Trụ sở / văn phòng liên hệ</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lang="en-US" sz="1725" b="0" dirty="0" err="1">
                          <a:solidFill>
                            <a:srgbClr val="142D52"/>
                          </a:solidFill>
                          <a:latin typeface="Arial"/>
                          <a:ea typeface="Arial"/>
                          <a:cs typeface="Arial"/>
                        </a:rPr>
                        <a:t>Tầng</a:t>
                      </a:r>
                      <a:r>
                        <a:rPr lang="en-US" sz="1725" b="0" dirty="0">
                          <a:solidFill>
                            <a:srgbClr val="142D52"/>
                          </a:solidFill>
                          <a:latin typeface="Arial"/>
                          <a:ea typeface="Arial"/>
                          <a:cs typeface="Arial"/>
                        </a:rPr>
                        <a:t> 3 </a:t>
                      </a:r>
                      <a:r>
                        <a:rPr sz="1725" b="0" dirty="0" err="1">
                          <a:solidFill>
                            <a:srgbClr val="142D52"/>
                          </a:solidFill>
                          <a:latin typeface="Arial"/>
                          <a:ea typeface="Arial"/>
                          <a:cs typeface="Arial"/>
                        </a:rPr>
                        <a:t>Tòa</a:t>
                      </a:r>
                      <a:r>
                        <a:rPr sz="1725" b="0" dirty="0">
                          <a:solidFill>
                            <a:srgbClr val="142D52"/>
                          </a:solidFill>
                          <a:latin typeface="Arial"/>
                          <a:ea typeface="Arial"/>
                          <a:cs typeface="Arial"/>
                        </a:rPr>
                        <a:t> CT3, KĐT Bắc Linh </a:t>
                      </a:r>
                      <a:r>
                        <a:rPr sz="1725" b="0" dirty="0" err="1">
                          <a:solidFill>
                            <a:srgbClr val="142D52"/>
                          </a:solidFill>
                          <a:latin typeface="Arial"/>
                          <a:ea typeface="Arial"/>
                          <a:cs typeface="Arial"/>
                        </a:rPr>
                        <a:t>Đàm</a:t>
                      </a:r>
                      <a:r>
                        <a:rPr sz="1725" b="0" dirty="0">
                          <a:solidFill>
                            <a:srgbClr val="142D52"/>
                          </a:solidFill>
                          <a:latin typeface="Arial"/>
                          <a:ea typeface="Arial"/>
                          <a:cs typeface="Arial"/>
                        </a:rPr>
                        <a:t>, Hà </a:t>
                      </a:r>
                      <a:r>
                        <a:rPr sz="1725" b="0" dirty="0" err="1">
                          <a:solidFill>
                            <a:srgbClr val="142D52"/>
                          </a:solidFill>
                          <a:latin typeface="Arial"/>
                          <a:ea typeface="Arial"/>
                          <a:cs typeface="Arial"/>
                        </a:rPr>
                        <a:t>Nội</a:t>
                      </a:r>
                      <a:endParaRPr sz="1725" b="0" dirty="0">
                        <a:solidFill>
                          <a:srgbClr val="142D52"/>
                        </a:solidFill>
                        <a:latin typeface="Arial"/>
                        <a:ea typeface="Arial"/>
                        <a:cs typeface="Arial"/>
                      </a:endParaRP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extLst>
                  <a:ext uri="{0D108BD9-81ED-4DB2-BD59-A6C34878D82A}">
                    <a16:rowId xmlns:a16="http://schemas.microsoft.com/office/drawing/2014/main" val="10005"/>
                  </a:ext>
                </a:extLst>
              </a:tr>
              <a:tr h="514350">
                <a:tc>
                  <a:txBody>
                    <a:bodyPr/>
                    <a:lstStyle/>
                    <a:p>
                      <a:r>
                        <a:rPr sz="1725" b="0">
                          <a:solidFill>
                            <a:srgbClr val="142D52"/>
                          </a:solidFill>
                          <a:latin typeface="Arial"/>
                          <a:ea typeface="Arial"/>
                          <a:cs typeface="Arial"/>
                        </a:rPr>
                        <a:t>Hotline</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725" b="0">
                          <a:solidFill>
                            <a:srgbClr val="142D52"/>
                          </a:solidFill>
                          <a:latin typeface="Arial"/>
                          <a:ea typeface="Arial"/>
                          <a:cs typeface="Arial"/>
                        </a:rPr>
                        <a:t>0969 464 154</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extLst>
                  <a:ext uri="{0D108BD9-81ED-4DB2-BD59-A6C34878D82A}">
                    <a16:rowId xmlns:a16="http://schemas.microsoft.com/office/drawing/2014/main" val="10006"/>
                  </a:ext>
                </a:extLst>
              </a:tr>
              <a:tr h="514350">
                <a:tc>
                  <a:txBody>
                    <a:bodyPr/>
                    <a:lstStyle/>
                    <a:p>
                      <a:r>
                        <a:rPr sz="1725" b="0">
                          <a:solidFill>
                            <a:srgbClr val="142D52"/>
                          </a:solidFill>
                          <a:latin typeface="Arial"/>
                          <a:ea typeface="Arial"/>
                          <a:cs typeface="Arial"/>
                        </a:rPr>
                        <a:t>Email / Website</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725" b="0" dirty="0">
                          <a:solidFill>
                            <a:srgbClr val="142D52"/>
                          </a:solidFill>
                          <a:latin typeface="Arial"/>
                          <a:ea typeface="Arial"/>
                          <a:cs typeface="Arial"/>
                        </a:rPr>
                        <a:t>ntechs.vn@gmail.com / ntechs.vn</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extLst>
                  <a:ext uri="{0D108BD9-81ED-4DB2-BD59-A6C34878D82A}">
                    <a16:rowId xmlns:a16="http://schemas.microsoft.com/office/drawing/2014/main" val="10007"/>
                  </a:ext>
                </a:extLst>
              </a:tr>
            </a:tbl>
          </a:graphicData>
        </a:graphic>
      </p:graphicFrame>
      <p:sp>
        <p:nvSpPr>
          <p:cNvPr id="8" name="NTechs footer divider">
            <a:extLst>
              <a:ext uri="{FF2B5EF4-FFF2-40B4-BE49-F238E27FC236}">
                <a16:creationId xmlns:a16="http://schemas.microsoft.com/office/drawing/2014/main" id="{5B9F986A-6048-4FFA-A77F-4CE63DEA1449}"/>
              </a:ext>
            </a:extLst>
          </p:cNvPr>
          <p:cNvSpPr>
            <a:spLocks noGrp="1"/>
          </p:cNvSpPr>
          <p:nvPr/>
        </p:nvSpPr>
        <p:spPr>
          <a:xfrm>
            <a:off x="609600" y="6381750"/>
            <a:ext cx="10953750" cy="9525"/>
          </a:xfrm>
          <a:prstGeom prst="rect">
            <a:avLst/>
          </a:prstGeom>
          <a:solidFill>
            <a:srgbClr val="DAE1EC"/>
          </a:solidFill>
          <a:ln w="0">
            <a:noFill/>
          </a:ln>
        </p:spPr>
      </p:sp>
      <p:sp>
        <p:nvSpPr>
          <p:cNvPr id="9" name="NTechs company footer">
            <a:extLst>
              <a:ext uri="{FF2B5EF4-FFF2-40B4-BE49-F238E27FC236}">
                <a16:creationId xmlns:a16="http://schemas.microsoft.com/office/drawing/2014/main" id="{6AB4A34C-C55F-4287-A534-3945510858FB}"/>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0" name="NTechs website footer">
            <a:extLst>
              <a:ext uri="{FF2B5EF4-FFF2-40B4-BE49-F238E27FC236}">
                <a16:creationId xmlns:a16="http://schemas.microsoft.com/office/drawing/2014/main" id="{1B654FE9-A927-423B-8082-907D0D4965C0}"/>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1" name="NTechs page number">
            <a:extLst>
              <a:ext uri="{FF2B5EF4-FFF2-40B4-BE49-F238E27FC236}">
                <a16:creationId xmlns:a16="http://schemas.microsoft.com/office/drawing/2014/main" id="{266880FB-DE35-4425-A053-91377FC396BA}"/>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04</a:t>
            </a:r>
            <a:endParaRPr sz="1200"/>
          </a:p>
        </p:txBody>
      </p:sp>
    </p:spTree>
    <p:extLst>
      <p:ext uri="{BB962C8B-B14F-4D97-AF65-F5344CB8AC3E}">
        <p14:creationId xmlns:p14="http://schemas.microsoft.com/office/powerpoint/2010/main" val="44006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ầm nhìn và sứ mệnh">
            <a:extLst>
              <a:ext uri="{FF2B5EF4-FFF2-40B4-BE49-F238E27FC236}">
                <a16:creationId xmlns:a16="http://schemas.microsoft.com/office/drawing/2014/main" id="{C5C1A8F1-0552-4422-981C-0D9CF5A0E80B}"/>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Tầm nhìn và sứ mệnh</a:t>
            </a:r>
          </a:p>
        </p:txBody>
      </p:sp>
      <p:pic>
        <p:nvPicPr>
          <p:cNvPr id="2" name="Picture 1">
            <a:extLst>
              <a:ext uri="{FF2B5EF4-FFF2-40B4-BE49-F238E27FC236}">
                <a16:creationId xmlns:a16="http://schemas.microsoft.com/office/drawing/2014/main" id="{E8A7E6F3-9C94-4302-83D7-7043139C115A}"/>
              </a:ext>
            </a:extLst>
          </p:cNvPr>
          <p:cNvPicPr>
            <a:picLocks noChangeAspect="1"/>
          </p:cNvPicPr>
          <p:nvPr/>
        </p:nvPicPr>
        <p:blipFill>
          <a:blip r:embed="rId3"/>
          <a:stretch/>
        </p:blipFill>
        <p:spPr>
          <a:xfrm>
            <a:off x="10620375" y="403456"/>
            <a:ext cx="952500" cy="564689"/>
          </a:xfrm>
          <a:prstGeom prst="rect">
            <a:avLst/>
          </a:prstGeom>
        </p:spPr>
      </p:pic>
      <p:sp>
        <p:nvSpPr>
          <p:cNvPr id="5" name="TẦM NHÌN">
            <a:extLst>
              <a:ext uri="{FF2B5EF4-FFF2-40B4-BE49-F238E27FC236}">
                <a16:creationId xmlns:a16="http://schemas.microsoft.com/office/drawing/2014/main" id="{C12491D2-8BA9-49CF-A561-DABC11BA21E6}"/>
              </a:ext>
            </a:extLst>
          </p:cNvPr>
          <p:cNvSpPr>
            <a:spLocks noGrp="1"/>
          </p:cNvSpPr>
          <p:nvPr/>
        </p:nvSpPr>
        <p:spPr>
          <a:xfrm>
            <a:off x="609600" y="1809750"/>
            <a:ext cx="50482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TẦM NHÌN ĐẾN NĂM 2030</a:t>
            </a:r>
          </a:p>
        </p:txBody>
      </p:sp>
      <p:sp>
        <p:nvSpPr>
          <p:cNvPr id="6" name="Trở thành đối tác công nghệ được doanh nghiệp và tổ chức giáo dục">
            <a:extLst>
              <a:ext uri="{FF2B5EF4-FFF2-40B4-BE49-F238E27FC236}">
                <a16:creationId xmlns:a16="http://schemas.microsoft.com/office/drawing/2014/main" id="{F0BBFCA0-A984-49E1-9B12-7EC37D0C5CAD}"/>
              </a:ext>
            </a:extLst>
          </p:cNvPr>
          <p:cNvSpPr>
            <a:spLocks noGrp="1"/>
          </p:cNvSpPr>
          <p:nvPr/>
        </p:nvSpPr>
        <p:spPr>
          <a:xfrm>
            <a:off x="609600" y="2276475"/>
            <a:ext cx="5048250" cy="23812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Đến năm 2030, trở thành đối tác công nghệ uy tín tại Việt Nam trong chuyển đổi số giáo dục, tập trung vào giải pháp quản trị nhà trường (ERP), quản lý học tập (LMS) và dịch vụ số cho người học.</a:t>
            </a:r>
          </a:p>
        </p:txBody>
      </p:sp>
      <p:sp>
        <p:nvSpPr>
          <p:cNvPr id="7" name="SỨ MỆNH">
            <a:extLst>
              <a:ext uri="{FF2B5EF4-FFF2-40B4-BE49-F238E27FC236}">
                <a16:creationId xmlns:a16="http://schemas.microsoft.com/office/drawing/2014/main" id="{8A8A9F26-DC6A-431D-B47D-7AE7DB87F06F}"/>
              </a:ext>
            </a:extLst>
          </p:cNvPr>
          <p:cNvSpPr>
            <a:spLocks noGrp="1"/>
          </p:cNvSpPr>
          <p:nvPr/>
        </p:nvSpPr>
        <p:spPr>
          <a:xfrm>
            <a:off x="6391275" y="1809750"/>
            <a:ext cx="50482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SỨ MỆNH</a:t>
            </a:r>
          </a:p>
        </p:txBody>
      </p:sp>
      <p:sp>
        <p:nvSpPr>
          <p:cNvPr id="8" name="Mang đến nền tảng công nghệ dễ ứng dụng, vận hành ổn định và có c">
            <a:extLst>
              <a:ext uri="{FF2B5EF4-FFF2-40B4-BE49-F238E27FC236}">
                <a16:creationId xmlns:a16="http://schemas.microsoft.com/office/drawing/2014/main" id="{E70B4853-3C5C-4BFC-8C7B-0520FC0AC940}"/>
              </a:ext>
            </a:extLst>
          </p:cNvPr>
          <p:cNvSpPr>
            <a:spLocks noGrp="1"/>
          </p:cNvSpPr>
          <p:nvPr/>
        </p:nvSpPr>
        <p:spPr>
          <a:xfrm>
            <a:off x="6391275" y="2276475"/>
            <a:ext cx="5048250" cy="23812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Mang đến nền tảng công nghệ dễ ứng dụng, vận hành ổn định và có chi phí hợp lý, giúp khách hàng nâng cao hiệu quả quản lý và chất lượng phục vụ.</a:t>
            </a:r>
          </a:p>
        </p:txBody>
      </p:sp>
      <p:sp>
        <p:nvSpPr>
          <p:cNvPr id="11" name="NTechs footer divider">
            <a:extLst>
              <a:ext uri="{FF2B5EF4-FFF2-40B4-BE49-F238E27FC236}">
                <a16:creationId xmlns:a16="http://schemas.microsoft.com/office/drawing/2014/main" id="{96D08CB0-5270-4A4F-A2F4-76E2B4ED249E}"/>
              </a:ext>
            </a:extLst>
          </p:cNvPr>
          <p:cNvSpPr>
            <a:spLocks noGrp="1"/>
          </p:cNvSpPr>
          <p:nvPr/>
        </p:nvSpPr>
        <p:spPr>
          <a:xfrm>
            <a:off x="609600" y="6381750"/>
            <a:ext cx="10953750" cy="9525"/>
          </a:xfrm>
          <a:prstGeom prst="rect">
            <a:avLst/>
          </a:prstGeom>
          <a:solidFill>
            <a:srgbClr val="DAE1EC"/>
          </a:solidFill>
          <a:ln w="0">
            <a:noFill/>
          </a:ln>
        </p:spPr>
      </p:sp>
      <p:sp>
        <p:nvSpPr>
          <p:cNvPr id="12" name="NTechs company footer">
            <a:extLst>
              <a:ext uri="{FF2B5EF4-FFF2-40B4-BE49-F238E27FC236}">
                <a16:creationId xmlns:a16="http://schemas.microsoft.com/office/drawing/2014/main" id="{6A6B1645-2EE5-436B-AECF-20DEF326D717}"/>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3" name="NTechs website footer">
            <a:extLst>
              <a:ext uri="{FF2B5EF4-FFF2-40B4-BE49-F238E27FC236}">
                <a16:creationId xmlns:a16="http://schemas.microsoft.com/office/drawing/2014/main" id="{599882B8-874F-49E4-9607-1D6C7491D1E6}"/>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4" name="NTechs page number">
            <a:extLst>
              <a:ext uri="{FF2B5EF4-FFF2-40B4-BE49-F238E27FC236}">
                <a16:creationId xmlns:a16="http://schemas.microsoft.com/office/drawing/2014/main" id="{90276948-21F6-4B9E-8938-39B8AE8558DB}"/>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05</a:t>
            </a:r>
            <a:endParaRPr sz="1200"/>
          </a:p>
        </p:txBody>
      </p:sp>
    </p:spTree>
    <p:extLst>
      <p:ext uri="{BB962C8B-B14F-4D97-AF65-F5344CB8AC3E}">
        <p14:creationId xmlns:p14="http://schemas.microsoft.com/office/powerpoint/2010/main" val="944608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Giá trị cốt lõi">
            <a:extLst>
              <a:ext uri="{FF2B5EF4-FFF2-40B4-BE49-F238E27FC236}">
                <a16:creationId xmlns:a16="http://schemas.microsoft.com/office/drawing/2014/main" id="{A7A3935F-5586-4F14-A253-62201BE9D421}"/>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Giá trị cốt lõi</a:t>
            </a:r>
          </a:p>
        </p:txBody>
      </p:sp>
      <p:pic>
        <p:nvPicPr>
          <p:cNvPr id="2" name="Picture 1">
            <a:extLst>
              <a:ext uri="{FF2B5EF4-FFF2-40B4-BE49-F238E27FC236}">
                <a16:creationId xmlns:a16="http://schemas.microsoft.com/office/drawing/2014/main" id="{ABDACCF9-E0CD-48CB-980B-15C51D1BE4ED}"/>
              </a:ext>
            </a:extLst>
          </p:cNvPr>
          <p:cNvPicPr>
            <a:picLocks noChangeAspect="1"/>
          </p:cNvPicPr>
          <p:nvPr/>
        </p:nvPicPr>
        <p:blipFill>
          <a:blip r:embed="rId3"/>
          <a:stretch/>
        </p:blipFill>
        <p:spPr>
          <a:xfrm>
            <a:off x="10620375" y="403456"/>
            <a:ext cx="952500" cy="564689"/>
          </a:xfrm>
          <a:prstGeom prst="rect">
            <a:avLst/>
          </a:prstGeom>
        </p:spPr>
      </p:pic>
      <p:sp>
        <p:nvSpPr>
          <p:cNvPr id="5" name="01  Tập trung vào khách hàng">
            <a:extLst>
              <a:ext uri="{FF2B5EF4-FFF2-40B4-BE49-F238E27FC236}">
                <a16:creationId xmlns:a16="http://schemas.microsoft.com/office/drawing/2014/main" id="{0D25F4C2-ABA3-4752-9009-214026195153}"/>
              </a:ext>
            </a:extLst>
          </p:cNvPr>
          <p:cNvSpPr>
            <a:spLocks noGrp="1"/>
          </p:cNvSpPr>
          <p:nvPr/>
        </p:nvSpPr>
        <p:spPr>
          <a:xfrm>
            <a:off x="609600" y="1743075"/>
            <a:ext cx="50482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01  Tập trung vào khách hàng</a:t>
            </a:r>
          </a:p>
        </p:txBody>
      </p:sp>
      <p:sp>
        <p:nvSpPr>
          <p:cNvPr id="6" name="Hiểu nghiệp vụ và nhu cầu sử dụng trước khi lựa chọn giải pháp.">
            <a:extLst>
              <a:ext uri="{FF2B5EF4-FFF2-40B4-BE49-F238E27FC236}">
                <a16:creationId xmlns:a16="http://schemas.microsoft.com/office/drawing/2014/main" id="{AB68C4ED-2B61-4D6D-9D3D-5FAD37C1DDF9}"/>
              </a:ext>
            </a:extLst>
          </p:cNvPr>
          <p:cNvSpPr>
            <a:spLocks noGrp="1"/>
          </p:cNvSpPr>
          <p:nvPr/>
        </p:nvSpPr>
        <p:spPr>
          <a:xfrm>
            <a:off x="609600" y="2209800"/>
            <a:ext cx="5048250" cy="95250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Hiểu nghiệp vụ và nhu cầu sử dụng trước khi lựa chọn giải pháp.</a:t>
            </a:r>
          </a:p>
        </p:txBody>
      </p:sp>
      <p:sp>
        <p:nvSpPr>
          <p:cNvPr id="7" name="02  Hành động tận tâm">
            <a:extLst>
              <a:ext uri="{FF2B5EF4-FFF2-40B4-BE49-F238E27FC236}">
                <a16:creationId xmlns:a16="http://schemas.microsoft.com/office/drawing/2014/main" id="{C4230E32-5B1C-4FA4-80AB-8D7C1F9C1B84}"/>
              </a:ext>
            </a:extLst>
          </p:cNvPr>
          <p:cNvSpPr>
            <a:spLocks noGrp="1"/>
          </p:cNvSpPr>
          <p:nvPr/>
        </p:nvSpPr>
        <p:spPr>
          <a:xfrm>
            <a:off x="6400800" y="1743075"/>
            <a:ext cx="50482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02  Hành động tận tâm</a:t>
            </a:r>
          </a:p>
        </p:txBody>
      </p:sp>
      <p:sp>
        <p:nvSpPr>
          <p:cNvPr id="8" name="Theo sát quá trình triển khai, hỗ trợ khách hàng trong vận hành.">
            <a:extLst>
              <a:ext uri="{FF2B5EF4-FFF2-40B4-BE49-F238E27FC236}">
                <a16:creationId xmlns:a16="http://schemas.microsoft.com/office/drawing/2014/main" id="{B68951A4-C79F-4D11-8472-B8D1D90EDE33}"/>
              </a:ext>
            </a:extLst>
          </p:cNvPr>
          <p:cNvSpPr>
            <a:spLocks noGrp="1"/>
          </p:cNvSpPr>
          <p:nvPr/>
        </p:nvSpPr>
        <p:spPr>
          <a:xfrm>
            <a:off x="6400800" y="2209800"/>
            <a:ext cx="5048250" cy="95250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Theo sát quá trình triển khai, hỗ trợ khách hàng trong vận hành.</a:t>
            </a:r>
          </a:p>
        </p:txBody>
      </p:sp>
      <p:sp>
        <p:nvSpPr>
          <p:cNvPr id="9" name="03  Tốc độ nhanh">
            <a:extLst>
              <a:ext uri="{FF2B5EF4-FFF2-40B4-BE49-F238E27FC236}">
                <a16:creationId xmlns:a16="http://schemas.microsoft.com/office/drawing/2014/main" id="{2B4A5F35-3431-44E8-9D70-391D7F3BCA69}"/>
              </a:ext>
            </a:extLst>
          </p:cNvPr>
          <p:cNvSpPr>
            <a:spLocks noGrp="1"/>
          </p:cNvSpPr>
          <p:nvPr/>
        </p:nvSpPr>
        <p:spPr>
          <a:xfrm>
            <a:off x="609600" y="3905250"/>
            <a:ext cx="50482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03  Tốc độ nhanh</a:t>
            </a:r>
          </a:p>
        </p:txBody>
      </p:sp>
      <p:sp>
        <p:nvSpPr>
          <p:cNvPr id="10" name="Chốt phạm vi rõ ràng, phát triển theo đợt và tái sử dụng nền tảng">
            <a:extLst>
              <a:ext uri="{FF2B5EF4-FFF2-40B4-BE49-F238E27FC236}">
                <a16:creationId xmlns:a16="http://schemas.microsoft.com/office/drawing/2014/main" id="{DDEED7CC-DFB4-4485-AF73-889C2EE50B57}"/>
              </a:ext>
            </a:extLst>
          </p:cNvPr>
          <p:cNvSpPr>
            <a:spLocks noGrp="1"/>
          </p:cNvSpPr>
          <p:nvPr/>
        </p:nvSpPr>
        <p:spPr>
          <a:xfrm>
            <a:off x="609600" y="4371975"/>
            <a:ext cx="5048250" cy="95250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Chốt phạm vi rõ ràng, phát triển theo đợt và tái sử dụng nền tảng.</a:t>
            </a:r>
          </a:p>
        </p:txBody>
      </p:sp>
      <p:sp>
        <p:nvSpPr>
          <p:cNvPr id="11" name="04  Đổi mới liên tục">
            <a:extLst>
              <a:ext uri="{FF2B5EF4-FFF2-40B4-BE49-F238E27FC236}">
                <a16:creationId xmlns:a16="http://schemas.microsoft.com/office/drawing/2014/main" id="{2B8A8F13-28C0-4E53-8367-F38505DCDC74}"/>
              </a:ext>
            </a:extLst>
          </p:cNvPr>
          <p:cNvSpPr>
            <a:spLocks noGrp="1"/>
          </p:cNvSpPr>
          <p:nvPr/>
        </p:nvSpPr>
        <p:spPr>
          <a:xfrm>
            <a:off x="6400800" y="3905250"/>
            <a:ext cx="50482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04  Đổi mới liên tục</a:t>
            </a:r>
          </a:p>
        </p:txBody>
      </p:sp>
      <p:sp>
        <p:nvSpPr>
          <p:cNvPr id="12" name="Cải tiến sản phẩm và nghiên cứu công nghệ phù hợp với bài toán th">
            <a:extLst>
              <a:ext uri="{FF2B5EF4-FFF2-40B4-BE49-F238E27FC236}">
                <a16:creationId xmlns:a16="http://schemas.microsoft.com/office/drawing/2014/main" id="{46B33858-7C13-4C55-B36F-9B11B30AF899}"/>
              </a:ext>
            </a:extLst>
          </p:cNvPr>
          <p:cNvSpPr>
            <a:spLocks noGrp="1"/>
          </p:cNvSpPr>
          <p:nvPr/>
        </p:nvSpPr>
        <p:spPr>
          <a:xfrm>
            <a:off x="6400800" y="4371975"/>
            <a:ext cx="5048250" cy="95250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Cải tiến sản phẩm và nghiên cứu công nghệ phù hợp với bài toán thực tế.</a:t>
            </a:r>
          </a:p>
        </p:txBody>
      </p:sp>
      <p:sp>
        <p:nvSpPr>
          <p:cNvPr id="14" name="NTechs footer divider">
            <a:extLst>
              <a:ext uri="{FF2B5EF4-FFF2-40B4-BE49-F238E27FC236}">
                <a16:creationId xmlns:a16="http://schemas.microsoft.com/office/drawing/2014/main" id="{614E5667-D05F-43FD-8247-D034BCDFC0CA}"/>
              </a:ext>
            </a:extLst>
          </p:cNvPr>
          <p:cNvSpPr>
            <a:spLocks noGrp="1"/>
          </p:cNvSpPr>
          <p:nvPr/>
        </p:nvSpPr>
        <p:spPr>
          <a:xfrm>
            <a:off x="609600" y="6381750"/>
            <a:ext cx="10953750" cy="9525"/>
          </a:xfrm>
          <a:prstGeom prst="rect">
            <a:avLst/>
          </a:prstGeom>
          <a:solidFill>
            <a:srgbClr val="DAE1EC"/>
          </a:solidFill>
          <a:ln w="0">
            <a:noFill/>
          </a:ln>
        </p:spPr>
      </p:sp>
      <p:sp>
        <p:nvSpPr>
          <p:cNvPr id="15" name="NTechs company footer">
            <a:extLst>
              <a:ext uri="{FF2B5EF4-FFF2-40B4-BE49-F238E27FC236}">
                <a16:creationId xmlns:a16="http://schemas.microsoft.com/office/drawing/2014/main" id="{1BA18B7F-5658-4922-8F56-7D0C9ED52D37}"/>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6" name="NTechs website footer">
            <a:extLst>
              <a:ext uri="{FF2B5EF4-FFF2-40B4-BE49-F238E27FC236}">
                <a16:creationId xmlns:a16="http://schemas.microsoft.com/office/drawing/2014/main" id="{B0D6B0FD-2C04-4E64-AA20-C25909602F63}"/>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7" name="NTechs page number">
            <a:extLst>
              <a:ext uri="{FF2B5EF4-FFF2-40B4-BE49-F238E27FC236}">
                <a16:creationId xmlns:a16="http://schemas.microsoft.com/office/drawing/2014/main" id="{AD0116E9-455D-42F4-A549-B9CA966E4D65}"/>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06</a:t>
            </a:r>
            <a:endParaRPr sz="1200"/>
          </a:p>
        </p:txBody>
      </p:sp>
    </p:spTree>
    <p:extLst>
      <p:ext uri="{BB962C8B-B14F-4D97-AF65-F5344CB8AC3E}">
        <p14:creationId xmlns:p14="http://schemas.microsoft.com/office/powerpoint/2010/main" val="1818830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Lĩnh vực hoạt động">
            <a:extLst>
              <a:ext uri="{FF2B5EF4-FFF2-40B4-BE49-F238E27FC236}">
                <a16:creationId xmlns:a16="http://schemas.microsoft.com/office/drawing/2014/main" id="{9375D51A-F029-4AFE-85B4-CE7E9F9B1ECC}"/>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Lĩnh vực hoạt động</a:t>
            </a:r>
          </a:p>
        </p:txBody>
      </p:sp>
      <p:pic>
        <p:nvPicPr>
          <p:cNvPr id="2" name="Picture 1">
            <a:extLst>
              <a:ext uri="{FF2B5EF4-FFF2-40B4-BE49-F238E27FC236}">
                <a16:creationId xmlns:a16="http://schemas.microsoft.com/office/drawing/2014/main" id="{D59AEAA3-9C0B-4CA6-A4CD-D0707ADEBA3F}"/>
              </a:ext>
            </a:extLst>
          </p:cNvPr>
          <p:cNvPicPr>
            <a:picLocks noChangeAspect="1"/>
          </p:cNvPicPr>
          <p:nvPr/>
        </p:nvPicPr>
        <p:blipFill>
          <a:blip r:embed="rId3"/>
          <a:stretch/>
        </p:blipFill>
        <p:spPr>
          <a:xfrm>
            <a:off x="10620375" y="403456"/>
            <a:ext cx="952500" cy="564689"/>
          </a:xfrm>
          <a:prstGeom prst="rect">
            <a:avLst/>
          </a:prstGeom>
        </p:spPr>
      </p:pic>
      <p:sp>
        <p:nvSpPr>
          <p:cNvPr id="5" name="Giáo dục và đào tạo">
            <a:extLst>
              <a:ext uri="{FF2B5EF4-FFF2-40B4-BE49-F238E27FC236}">
                <a16:creationId xmlns:a16="http://schemas.microsoft.com/office/drawing/2014/main" id="{62D49734-1FE8-4E38-869E-B00C73C01155}"/>
              </a:ext>
            </a:extLst>
          </p:cNvPr>
          <p:cNvSpPr>
            <a:spLocks noGrp="1"/>
          </p:cNvSpPr>
          <p:nvPr/>
        </p:nvSpPr>
        <p:spPr>
          <a:xfrm>
            <a:off x="609600" y="1657350"/>
            <a:ext cx="5095875"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Giáo dục và đào tạo</a:t>
            </a:r>
          </a:p>
        </p:txBody>
      </p:sp>
      <p:sp>
        <p:nvSpPr>
          <p:cNvPr id="6" name="Website giáo dục, quản trị đào tạo, LMS, cổng học tập và học ngoạ">
            <a:extLst>
              <a:ext uri="{FF2B5EF4-FFF2-40B4-BE49-F238E27FC236}">
                <a16:creationId xmlns:a16="http://schemas.microsoft.com/office/drawing/2014/main" id="{9EC84A89-F4BB-4809-8539-7701D0A14F01}"/>
              </a:ext>
            </a:extLst>
          </p:cNvPr>
          <p:cNvSpPr>
            <a:spLocks noGrp="1"/>
          </p:cNvSpPr>
          <p:nvPr/>
        </p:nvSpPr>
        <p:spPr>
          <a:xfrm>
            <a:off x="609600" y="2124075"/>
            <a:ext cx="5095875" cy="1095375"/>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Website giáo dục, quản trị đào tạo, LMS, cổng học tập và học ngoại ngữ.</a:t>
            </a:r>
          </a:p>
        </p:txBody>
      </p:sp>
      <p:sp>
        <p:nvSpPr>
          <p:cNvPr id="7" name="Quản trị doanh nghiệp">
            <a:extLst>
              <a:ext uri="{FF2B5EF4-FFF2-40B4-BE49-F238E27FC236}">
                <a16:creationId xmlns:a16="http://schemas.microsoft.com/office/drawing/2014/main" id="{C4A813B4-AB40-47F8-BA22-64D51F38D465}"/>
              </a:ext>
            </a:extLst>
          </p:cNvPr>
          <p:cNvSpPr>
            <a:spLocks noGrp="1"/>
          </p:cNvSpPr>
          <p:nvPr/>
        </p:nvSpPr>
        <p:spPr>
          <a:xfrm>
            <a:off x="6343650" y="1657350"/>
            <a:ext cx="5095875"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Quản trị doanh nghiệp</a:t>
            </a:r>
          </a:p>
        </p:txBody>
      </p:sp>
      <p:sp>
        <p:nvSpPr>
          <p:cNvPr id="8" name="ERP, CRM, quy trình phê duyệt và quản lý vận hành theo nghiệp vụ.">
            <a:extLst>
              <a:ext uri="{FF2B5EF4-FFF2-40B4-BE49-F238E27FC236}">
                <a16:creationId xmlns:a16="http://schemas.microsoft.com/office/drawing/2014/main" id="{B9DB610B-462D-45E5-A873-BD14556468E4}"/>
              </a:ext>
            </a:extLst>
          </p:cNvPr>
          <p:cNvSpPr>
            <a:spLocks noGrp="1"/>
          </p:cNvSpPr>
          <p:nvPr/>
        </p:nvSpPr>
        <p:spPr>
          <a:xfrm>
            <a:off x="6343650" y="2124075"/>
            <a:ext cx="5095875" cy="1095375"/>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ERP, CRM, quy trình phê duyệt và quản lý vận hành theo nghiệp vụ.</a:t>
            </a:r>
          </a:p>
        </p:txBody>
      </p:sp>
      <p:sp>
        <p:nvSpPr>
          <p:cNvPr id="9" name="Thương mại và dịch vụ">
            <a:extLst>
              <a:ext uri="{FF2B5EF4-FFF2-40B4-BE49-F238E27FC236}">
                <a16:creationId xmlns:a16="http://schemas.microsoft.com/office/drawing/2014/main" id="{F3923177-0739-4842-9680-DB1F9235192C}"/>
              </a:ext>
            </a:extLst>
          </p:cNvPr>
          <p:cNvSpPr>
            <a:spLocks noGrp="1"/>
          </p:cNvSpPr>
          <p:nvPr/>
        </p:nvSpPr>
        <p:spPr>
          <a:xfrm>
            <a:off x="609600" y="3876675"/>
            <a:ext cx="5095875"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Thương mại và dịch vụ</a:t>
            </a:r>
          </a:p>
        </p:txBody>
      </p:sp>
      <p:sp>
        <p:nvSpPr>
          <p:cNvPr id="10" name="Phần mềm bán hàng, quản lý chuỗi và nền tảng đặt xe, điều phối.">
            <a:extLst>
              <a:ext uri="{FF2B5EF4-FFF2-40B4-BE49-F238E27FC236}">
                <a16:creationId xmlns:a16="http://schemas.microsoft.com/office/drawing/2014/main" id="{1683E237-7ED5-4A4F-A77B-87A2DB7C4666}"/>
              </a:ext>
            </a:extLst>
          </p:cNvPr>
          <p:cNvSpPr>
            <a:spLocks noGrp="1"/>
          </p:cNvSpPr>
          <p:nvPr/>
        </p:nvSpPr>
        <p:spPr>
          <a:xfrm>
            <a:off x="609600" y="4343400"/>
            <a:ext cx="5095875" cy="1095375"/>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POS bán hàng, quản lý xưởng tôn sắt, chuỗi cửa hàng và nền tảng đặt xe.</a:t>
            </a:r>
          </a:p>
        </p:txBody>
      </p:sp>
      <p:sp>
        <p:nvSpPr>
          <p:cNvPr id="11" name="Ứng dụng tiêu dùng">
            <a:extLst>
              <a:ext uri="{FF2B5EF4-FFF2-40B4-BE49-F238E27FC236}">
                <a16:creationId xmlns:a16="http://schemas.microsoft.com/office/drawing/2014/main" id="{6F423CC4-4990-44D4-9CA1-1259B81DF7E1}"/>
              </a:ext>
            </a:extLst>
          </p:cNvPr>
          <p:cNvSpPr>
            <a:spLocks noGrp="1"/>
          </p:cNvSpPr>
          <p:nvPr/>
        </p:nvSpPr>
        <p:spPr>
          <a:xfrm>
            <a:off x="6343650" y="3876675"/>
            <a:ext cx="5095875"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Ứng dụng tiêu dùng</a:t>
            </a:r>
          </a:p>
        </p:txBody>
      </p:sp>
      <p:sp>
        <p:nvSpPr>
          <p:cNvPr id="12" name="Ứng dụng kết nối cộng đồng, chat và tương tác thời gian thực.">
            <a:extLst>
              <a:ext uri="{FF2B5EF4-FFF2-40B4-BE49-F238E27FC236}">
                <a16:creationId xmlns:a16="http://schemas.microsoft.com/office/drawing/2014/main" id="{74777433-EB93-45B0-8714-61B8F1F10AD2}"/>
              </a:ext>
            </a:extLst>
          </p:cNvPr>
          <p:cNvSpPr>
            <a:spLocks noGrp="1"/>
          </p:cNvSpPr>
          <p:nvPr/>
        </p:nvSpPr>
        <p:spPr>
          <a:xfrm>
            <a:off x="6343650" y="4343400"/>
            <a:ext cx="5095875" cy="1095375"/>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Ứng dụng kết nối cộng đồng, chat và tương tác thời gian thực.</a:t>
            </a:r>
          </a:p>
        </p:txBody>
      </p:sp>
      <p:sp>
        <p:nvSpPr>
          <p:cNvPr id="14" name="NTechs footer divider">
            <a:extLst>
              <a:ext uri="{FF2B5EF4-FFF2-40B4-BE49-F238E27FC236}">
                <a16:creationId xmlns:a16="http://schemas.microsoft.com/office/drawing/2014/main" id="{6F70276B-EE09-48B2-800D-E4B692A6C259}"/>
              </a:ext>
            </a:extLst>
          </p:cNvPr>
          <p:cNvSpPr>
            <a:spLocks noGrp="1"/>
          </p:cNvSpPr>
          <p:nvPr/>
        </p:nvSpPr>
        <p:spPr>
          <a:xfrm>
            <a:off x="609600" y="6381750"/>
            <a:ext cx="10953750" cy="9525"/>
          </a:xfrm>
          <a:prstGeom prst="rect">
            <a:avLst/>
          </a:prstGeom>
          <a:solidFill>
            <a:srgbClr val="DAE1EC"/>
          </a:solidFill>
          <a:ln w="0">
            <a:noFill/>
          </a:ln>
        </p:spPr>
      </p:sp>
      <p:sp>
        <p:nvSpPr>
          <p:cNvPr id="15" name="NTechs company footer">
            <a:extLst>
              <a:ext uri="{FF2B5EF4-FFF2-40B4-BE49-F238E27FC236}">
                <a16:creationId xmlns:a16="http://schemas.microsoft.com/office/drawing/2014/main" id="{CFC2ED37-E4AF-4E1D-A8CB-0F42EB8C911F}"/>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6" name="NTechs website footer">
            <a:extLst>
              <a:ext uri="{FF2B5EF4-FFF2-40B4-BE49-F238E27FC236}">
                <a16:creationId xmlns:a16="http://schemas.microsoft.com/office/drawing/2014/main" id="{EC5915E6-C6B6-4C71-925A-6CC7B489202C}"/>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7" name="NTechs page number">
            <a:extLst>
              <a:ext uri="{FF2B5EF4-FFF2-40B4-BE49-F238E27FC236}">
                <a16:creationId xmlns:a16="http://schemas.microsoft.com/office/drawing/2014/main" id="{488E2602-3567-44A0-BF54-1F49F3721221}"/>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07</a:t>
            </a:r>
            <a:endParaRPr sz="1200"/>
          </a:p>
        </p:txBody>
      </p:sp>
    </p:spTree>
    <p:extLst>
      <p:ext uri="{BB962C8B-B14F-4D97-AF65-F5344CB8AC3E}">
        <p14:creationId xmlns:p14="http://schemas.microsoft.com/office/powerpoint/2010/main" val="521457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Đội ngũ phát triển">
            <a:extLst>
              <a:ext uri="{FF2B5EF4-FFF2-40B4-BE49-F238E27FC236}">
                <a16:creationId xmlns:a16="http://schemas.microsoft.com/office/drawing/2014/main" id="{3F4EB50A-F599-4ADF-8CA3-5F3581FC2F91}"/>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Đội ngũ phát triển</a:t>
            </a:r>
          </a:p>
        </p:txBody>
      </p:sp>
      <p:pic>
        <p:nvPicPr>
          <p:cNvPr id="2" name="Picture 1">
            <a:extLst>
              <a:ext uri="{FF2B5EF4-FFF2-40B4-BE49-F238E27FC236}">
                <a16:creationId xmlns:a16="http://schemas.microsoft.com/office/drawing/2014/main" id="{E9DB7EE4-C8E9-49E8-8070-0E4DB2E245B2}"/>
              </a:ext>
            </a:extLst>
          </p:cNvPr>
          <p:cNvPicPr>
            <a:picLocks noChangeAspect="1"/>
          </p:cNvPicPr>
          <p:nvPr/>
        </p:nvPicPr>
        <p:blipFill>
          <a:blip r:embed="rId3"/>
          <a:stretch/>
        </p:blipFill>
        <p:spPr>
          <a:xfrm>
            <a:off x="10620375" y="403456"/>
            <a:ext cx="952500" cy="564689"/>
          </a:xfrm>
          <a:prstGeom prst="rect">
            <a:avLst/>
          </a:prstGeom>
        </p:spPr>
      </p:pic>
      <p:sp>
        <p:nvSpPr>
          <p:cNvPr id="5" name="18">
            <a:extLst>
              <a:ext uri="{FF2B5EF4-FFF2-40B4-BE49-F238E27FC236}">
                <a16:creationId xmlns:a16="http://schemas.microsoft.com/office/drawing/2014/main" id="{8B946FEC-0D65-4013-A571-1B277E96259A}"/>
              </a:ext>
            </a:extLst>
          </p:cNvPr>
          <p:cNvSpPr>
            <a:spLocks noGrp="1"/>
          </p:cNvSpPr>
          <p:nvPr/>
        </p:nvSpPr>
        <p:spPr>
          <a:xfrm>
            <a:off x="609600" y="1571625"/>
            <a:ext cx="3143250" cy="1524000"/>
          </a:xfrm>
          <a:prstGeom prst="rect">
            <a:avLst/>
          </a:prstGeom>
          <a:noFill/>
          <a:ln w="0">
            <a:noFill/>
          </a:ln>
        </p:spPr>
        <p:txBody>
          <a:bodyPr wrap="square" lIns="0" tIns="0" rIns="0" bIns="0" anchor="t">
            <a:noAutofit/>
          </a:bodyPr>
          <a:lstStyle>
            <a:defPPr>
              <a:defRPr sz="8850" b="1">
                <a:solidFill>
                  <a:srgbClr val="1B4F9F"/>
                </a:solidFill>
                <a:latin typeface="Arial"/>
                <a:ea typeface="Arial"/>
                <a:cs typeface="Arial"/>
              </a:defRPr>
            </a:defPPr>
            <a:lvl1pPr>
              <a:buNone/>
              <a:defRPr sz="8850" b="1">
                <a:solidFill>
                  <a:srgbClr val="1B4F9F"/>
                </a:solidFill>
                <a:latin typeface="Arial"/>
                <a:ea typeface="Arial"/>
                <a:cs typeface="Arial"/>
              </a:defRPr>
            </a:lvl1pPr>
            <a:lvl2pPr>
              <a:buNone/>
              <a:defRPr sz="8850" b="1">
                <a:solidFill>
                  <a:srgbClr val="1B4F9F"/>
                </a:solidFill>
                <a:latin typeface="Arial"/>
                <a:ea typeface="Arial"/>
                <a:cs typeface="Arial"/>
              </a:defRPr>
            </a:lvl2pPr>
            <a:lvl3pPr>
              <a:buNone/>
              <a:defRPr sz="8850" b="1">
                <a:solidFill>
                  <a:srgbClr val="1B4F9F"/>
                </a:solidFill>
                <a:latin typeface="Arial"/>
                <a:ea typeface="Arial"/>
                <a:cs typeface="Arial"/>
              </a:defRPr>
            </a:lvl3pPr>
            <a:lvl4pPr>
              <a:buNone/>
              <a:defRPr sz="8850" b="1">
                <a:solidFill>
                  <a:srgbClr val="1B4F9F"/>
                </a:solidFill>
                <a:latin typeface="Arial"/>
                <a:ea typeface="Arial"/>
                <a:cs typeface="Arial"/>
              </a:defRPr>
            </a:lvl4pPr>
            <a:lvl5pPr>
              <a:buNone/>
              <a:defRPr sz="8850" b="1">
                <a:solidFill>
                  <a:srgbClr val="1B4F9F"/>
                </a:solidFill>
                <a:latin typeface="Arial"/>
                <a:ea typeface="Arial"/>
                <a:cs typeface="Arial"/>
              </a:defRPr>
            </a:lvl5pPr>
            <a:lvl6pPr>
              <a:buNone/>
              <a:defRPr sz="8850" b="1">
                <a:solidFill>
                  <a:srgbClr val="1B4F9F"/>
                </a:solidFill>
                <a:latin typeface="Arial"/>
                <a:ea typeface="Arial"/>
                <a:cs typeface="Arial"/>
              </a:defRPr>
            </a:lvl6pPr>
            <a:lvl7pPr>
              <a:buNone/>
              <a:defRPr sz="8850" b="1">
                <a:solidFill>
                  <a:srgbClr val="1B4F9F"/>
                </a:solidFill>
                <a:latin typeface="Arial"/>
                <a:ea typeface="Arial"/>
                <a:cs typeface="Arial"/>
              </a:defRPr>
            </a:lvl7pPr>
            <a:lvl8pPr>
              <a:buNone/>
              <a:defRPr sz="8850" b="1">
                <a:solidFill>
                  <a:srgbClr val="1B4F9F"/>
                </a:solidFill>
                <a:latin typeface="Arial"/>
                <a:ea typeface="Arial"/>
                <a:cs typeface="Arial"/>
              </a:defRPr>
            </a:lvl8pPr>
            <a:lvl9pPr>
              <a:buNone/>
              <a:defRPr sz="8850" b="1">
                <a:solidFill>
                  <a:srgbClr val="1B4F9F"/>
                </a:solidFill>
                <a:latin typeface="Arial"/>
                <a:ea typeface="Arial"/>
                <a:cs typeface="Arial"/>
              </a:defRPr>
            </a:lvl9pPr>
          </a:lstStyle>
          <a:p>
            <a:pPr>
              <a:buNone/>
              <a:defRPr sz="8850" b="1">
                <a:solidFill>
                  <a:srgbClr val="1B4F9F"/>
                </a:solidFill>
                <a:latin typeface="Arial"/>
                <a:ea typeface="Arial"/>
                <a:cs typeface="Arial"/>
              </a:defRPr>
            </a:pPr>
            <a:r>
              <a:rPr sz="8850" b="1">
                <a:solidFill>
                  <a:srgbClr val="1B4F9F"/>
                </a:solidFill>
                <a:latin typeface="Arial"/>
                <a:ea typeface="Arial"/>
                <a:cs typeface="Arial"/>
              </a:rPr>
              <a:t>18</a:t>
            </a:r>
          </a:p>
        </p:txBody>
      </p:sp>
      <p:sp>
        <p:nvSpPr>
          <p:cNvPr id="6" name="thành viên&#10;phát triển">
            <a:extLst>
              <a:ext uri="{FF2B5EF4-FFF2-40B4-BE49-F238E27FC236}">
                <a16:creationId xmlns:a16="http://schemas.microsoft.com/office/drawing/2014/main" id="{8E7CA9D0-71AE-4BA6-9968-DB7CB575A2DB}"/>
              </a:ext>
            </a:extLst>
          </p:cNvPr>
          <p:cNvSpPr>
            <a:spLocks noGrp="1"/>
          </p:cNvSpPr>
          <p:nvPr/>
        </p:nvSpPr>
        <p:spPr>
          <a:xfrm>
            <a:off x="704850" y="3124200"/>
            <a:ext cx="2667000" cy="952500"/>
          </a:xfrm>
          <a:prstGeom prst="rect">
            <a:avLst/>
          </a:prstGeom>
          <a:noFill/>
          <a:ln w="0">
            <a:noFill/>
          </a:ln>
        </p:spPr>
        <p:txBody>
          <a:bodyPr wrap="square" lIns="0" tIns="0" rIns="0" bIns="0" anchor="t">
            <a:noAutofit/>
          </a:bodyPr>
          <a:lstStyle>
            <a:defPPr algn="l">
              <a:defRPr sz="2550" b="1">
                <a:solidFill>
                  <a:srgbClr val="142D52"/>
                </a:solidFill>
                <a:latin typeface="Arial"/>
                <a:ea typeface="Arial"/>
                <a:cs typeface="Arial"/>
              </a:defRPr>
            </a:defPPr>
            <a:lvl1pPr algn="l">
              <a:buNone/>
              <a:defRPr sz="2925" b="1">
                <a:solidFill>
                  <a:srgbClr val="142D52"/>
                </a:solidFill>
                <a:latin typeface="Arial"/>
                <a:ea typeface="Arial"/>
                <a:cs typeface="Arial"/>
              </a:defRPr>
            </a:lvl1pPr>
            <a:lvl2pPr algn="l">
              <a:buNone/>
              <a:defRPr sz="2925" b="1">
                <a:solidFill>
                  <a:srgbClr val="142D52"/>
                </a:solidFill>
                <a:latin typeface="Arial"/>
                <a:ea typeface="Arial"/>
                <a:cs typeface="Arial"/>
              </a:defRPr>
            </a:lvl2pPr>
            <a:lvl3pPr algn="l">
              <a:buNone/>
              <a:defRPr sz="2925" b="1">
                <a:solidFill>
                  <a:srgbClr val="142D52"/>
                </a:solidFill>
                <a:latin typeface="Arial"/>
                <a:ea typeface="Arial"/>
                <a:cs typeface="Arial"/>
              </a:defRPr>
            </a:lvl3pPr>
            <a:lvl4pPr algn="l">
              <a:buNone/>
              <a:defRPr sz="2925" b="1">
                <a:solidFill>
                  <a:srgbClr val="142D52"/>
                </a:solidFill>
                <a:latin typeface="Arial"/>
                <a:ea typeface="Arial"/>
                <a:cs typeface="Arial"/>
              </a:defRPr>
            </a:lvl4pPr>
            <a:lvl5pPr algn="l">
              <a:buNone/>
              <a:defRPr sz="2925" b="1">
                <a:solidFill>
                  <a:srgbClr val="142D52"/>
                </a:solidFill>
                <a:latin typeface="Arial"/>
                <a:ea typeface="Arial"/>
                <a:cs typeface="Arial"/>
              </a:defRPr>
            </a:lvl5pPr>
            <a:lvl6pPr algn="l">
              <a:buNone/>
              <a:defRPr sz="2925" b="1">
                <a:solidFill>
                  <a:srgbClr val="142D52"/>
                </a:solidFill>
                <a:latin typeface="Arial"/>
                <a:ea typeface="Arial"/>
                <a:cs typeface="Arial"/>
              </a:defRPr>
            </a:lvl6pPr>
            <a:lvl7pPr algn="l">
              <a:buNone/>
              <a:defRPr sz="2925" b="1">
                <a:solidFill>
                  <a:srgbClr val="142D52"/>
                </a:solidFill>
                <a:latin typeface="Arial"/>
                <a:ea typeface="Arial"/>
                <a:cs typeface="Arial"/>
              </a:defRPr>
            </a:lvl7pPr>
            <a:lvl8pPr algn="l">
              <a:buNone/>
              <a:defRPr sz="2925" b="1">
                <a:solidFill>
                  <a:srgbClr val="142D52"/>
                </a:solidFill>
                <a:latin typeface="Arial"/>
                <a:ea typeface="Arial"/>
                <a:cs typeface="Arial"/>
              </a:defRPr>
            </a:lvl8pPr>
            <a:lvl9pPr algn="l">
              <a:buNone/>
              <a:defRPr sz="2925" b="1">
                <a:solidFill>
                  <a:srgbClr val="142D52"/>
                </a:solidFill>
                <a:latin typeface="Arial"/>
                <a:ea typeface="Arial"/>
                <a:cs typeface="Arial"/>
              </a:defRPr>
            </a:lvl9pPr>
          </a:lstStyle>
          <a:p>
            <a:pPr algn="l">
              <a:buNone/>
              <a:defRPr sz="2550" b="1">
                <a:solidFill>
                  <a:srgbClr val="142D52"/>
                </a:solidFill>
                <a:latin typeface="Arial"/>
                <a:ea typeface="Arial"/>
                <a:cs typeface="Arial"/>
              </a:defRPr>
            </a:pPr>
            <a:r>
              <a:rPr sz="2550" b="1">
                <a:solidFill>
                  <a:srgbClr val="142D52"/>
                </a:solidFill>
                <a:latin typeface="Arial"/>
                <a:ea typeface="Arial"/>
                <a:cs typeface="Arial"/>
              </a:rPr>
              <a:t>thành viên</a:t>
            </a:r>
          </a:p>
          <a:p>
            <a:pPr algn="l">
              <a:buNone/>
              <a:defRPr sz="2550" b="1">
                <a:solidFill>
                  <a:srgbClr val="142D52"/>
                </a:solidFill>
                <a:latin typeface="Arial"/>
                <a:ea typeface="Arial"/>
                <a:cs typeface="Arial"/>
              </a:defRPr>
            </a:pPr>
            <a:r>
              <a:rPr sz="2550" b="1">
                <a:solidFill>
                  <a:srgbClr val="142D52"/>
                </a:solidFill>
                <a:latin typeface="Arial"/>
                <a:ea typeface="Arial"/>
                <a:cs typeface="Arial"/>
              </a:rPr>
              <a:t>phát triển</a:t>
            </a:r>
          </a:p>
        </p:txBody>
      </p:sp>
      <p:sp>
        <p:nvSpPr>
          <p:cNvPr id="7" name="Phát triển, thiết kế&#10;và kiểm thử">
            <a:extLst>
              <a:ext uri="{FF2B5EF4-FFF2-40B4-BE49-F238E27FC236}">
                <a16:creationId xmlns:a16="http://schemas.microsoft.com/office/drawing/2014/main" id="{B04BDE49-65E8-4F4C-AD82-C300022A6B2F}"/>
              </a:ext>
            </a:extLst>
          </p:cNvPr>
          <p:cNvSpPr>
            <a:spLocks noGrp="1"/>
          </p:cNvSpPr>
          <p:nvPr/>
        </p:nvSpPr>
        <p:spPr>
          <a:xfrm>
            <a:off x="704850" y="4343400"/>
            <a:ext cx="2714625" cy="1066800"/>
          </a:xfrm>
          <a:prstGeom prst="rect">
            <a:avLst/>
          </a:prstGeom>
          <a:noFill/>
          <a:ln w="0">
            <a:noFill/>
          </a:ln>
        </p:spPr>
        <p:txBody>
          <a:bodyPr wrap="square" lIns="0" tIns="0" rIns="0" bIns="0" anchor="t">
            <a:noAutofit/>
          </a:bodyPr>
          <a:lstStyle>
            <a:defPPr algn="l">
              <a:defRPr sz="2025" b="0">
                <a:solidFill>
                  <a:srgbClr val="526176"/>
                </a:solidFill>
                <a:latin typeface="Arial"/>
                <a:ea typeface="Arial"/>
                <a:cs typeface="Arial"/>
              </a:defRPr>
            </a:defPPr>
            <a:lvl1pPr algn="l">
              <a:buNone/>
              <a:defRPr sz="2100" b="0">
                <a:solidFill>
                  <a:srgbClr val="526176"/>
                </a:solidFill>
                <a:latin typeface="Arial"/>
                <a:ea typeface="Arial"/>
                <a:cs typeface="Arial"/>
              </a:defRPr>
            </a:lvl1pPr>
            <a:lvl2pPr algn="l">
              <a:buNone/>
              <a:defRPr sz="2100" b="0">
                <a:solidFill>
                  <a:srgbClr val="526176"/>
                </a:solidFill>
                <a:latin typeface="Arial"/>
                <a:ea typeface="Arial"/>
                <a:cs typeface="Arial"/>
              </a:defRPr>
            </a:lvl2pPr>
            <a:lvl3pPr algn="l">
              <a:buNone/>
              <a:defRPr sz="2100" b="0">
                <a:solidFill>
                  <a:srgbClr val="526176"/>
                </a:solidFill>
                <a:latin typeface="Arial"/>
                <a:ea typeface="Arial"/>
                <a:cs typeface="Arial"/>
              </a:defRPr>
            </a:lvl3pPr>
            <a:lvl4pPr algn="l">
              <a:buNone/>
              <a:defRPr sz="2100" b="0">
                <a:solidFill>
                  <a:srgbClr val="526176"/>
                </a:solidFill>
                <a:latin typeface="Arial"/>
                <a:ea typeface="Arial"/>
                <a:cs typeface="Arial"/>
              </a:defRPr>
            </a:lvl4pPr>
            <a:lvl5pPr algn="l">
              <a:buNone/>
              <a:defRPr sz="2100" b="0">
                <a:solidFill>
                  <a:srgbClr val="526176"/>
                </a:solidFill>
                <a:latin typeface="Arial"/>
                <a:ea typeface="Arial"/>
                <a:cs typeface="Arial"/>
              </a:defRPr>
            </a:lvl5pPr>
            <a:lvl6pPr algn="l">
              <a:buNone/>
              <a:defRPr sz="2100" b="0">
                <a:solidFill>
                  <a:srgbClr val="526176"/>
                </a:solidFill>
                <a:latin typeface="Arial"/>
                <a:ea typeface="Arial"/>
                <a:cs typeface="Arial"/>
              </a:defRPr>
            </a:lvl6pPr>
            <a:lvl7pPr algn="l">
              <a:buNone/>
              <a:defRPr sz="2100" b="0">
                <a:solidFill>
                  <a:srgbClr val="526176"/>
                </a:solidFill>
                <a:latin typeface="Arial"/>
                <a:ea typeface="Arial"/>
                <a:cs typeface="Arial"/>
              </a:defRPr>
            </a:lvl7pPr>
            <a:lvl8pPr algn="l">
              <a:buNone/>
              <a:defRPr sz="2100" b="0">
                <a:solidFill>
                  <a:srgbClr val="526176"/>
                </a:solidFill>
                <a:latin typeface="Arial"/>
                <a:ea typeface="Arial"/>
                <a:cs typeface="Arial"/>
              </a:defRPr>
            </a:lvl8pPr>
            <a:lvl9pPr algn="l">
              <a:buNone/>
              <a:defRPr sz="2100" b="0">
                <a:solidFill>
                  <a:srgbClr val="526176"/>
                </a:solidFill>
                <a:latin typeface="Arial"/>
                <a:ea typeface="Arial"/>
                <a:cs typeface="Arial"/>
              </a:defRPr>
            </a:lvl9pPr>
          </a:lstStyle>
          <a:p>
            <a:pPr algn="l">
              <a:buNone/>
              <a:defRPr sz="2025" b="0">
                <a:solidFill>
                  <a:srgbClr val="526176"/>
                </a:solidFill>
                <a:latin typeface="Arial"/>
                <a:ea typeface="Arial"/>
                <a:cs typeface="Arial"/>
              </a:defRPr>
            </a:pPr>
            <a:r>
              <a:rPr sz="2025" b="0">
                <a:solidFill>
                  <a:srgbClr val="526176"/>
                </a:solidFill>
                <a:latin typeface="Arial"/>
                <a:ea typeface="Arial"/>
                <a:cs typeface="Arial"/>
              </a:rPr>
              <a:t>Phát triển, thiết kế</a:t>
            </a:r>
          </a:p>
          <a:p>
            <a:pPr algn="l">
              <a:buNone/>
              <a:defRPr sz="2025" b="0">
                <a:solidFill>
                  <a:srgbClr val="526176"/>
                </a:solidFill>
                <a:latin typeface="Arial"/>
                <a:ea typeface="Arial"/>
                <a:cs typeface="Arial"/>
              </a:defRPr>
            </a:pPr>
            <a:r>
              <a:rPr sz="2025" b="0">
                <a:solidFill>
                  <a:srgbClr val="526176"/>
                </a:solidFill>
                <a:latin typeface="Arial"/>
                <a:ea typeface="Arial"/>
                <a:cs typeface="Arial"/>
              </a:rPr>
              <a:t>và kiểm thử</a:t>
            </a:r>
          </a:p>
        </p:txBody>
      </p:sp>
      <p:sp>
        <p:nvSpPr>
          <p:cNvPr id="8" name="15 lập trình viên">
            <a:extLst>
              <a:ext uri="{FF2B5EF4-FFF2-40B4-BE49-F238E27FC236}">
                <a16:creationId xmlns:a16="http://schemas.microsoft.com/office/drawing/2014/main" id="{3F6A8880-95E6-4477-A23D-39F0BACC43D9}"/>
              </a:ext>
            </a:extLst>
          </p:cNvPr>
          <p:cNvSpPr>
            <a:spLocks noGrp="1"/>
          </p:cNvSpPr>
          <p:nvPr/>
        </p:nvSpPr>
        <p:spPr>
          <a:xfrm>
            <a:off x="4381500" y="1733550"/>
            <a:ext cx="67627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15 lập trình viên</a:t>
            </a:r>
          </a:p>
        </p:txBody>
      </p:sp>
      <p:sp>
        <p:nvSpPr>
          <p:cNvPr id="9" name="Backend, frontend web, mobile và triển khai hệ thống.">
            <a:extLst>
              <a:ext uri="{FF2B5EF4-FFF2-40B4-BE49-F238E27FC236}">
                <a16:creationId xmlns:a16="http://schemas.microsoft.com/office/drawing/2014/main" id="{6F8640A7-DE02-49FA-913D-E3B9FC608864}"/>
              </a:ext>
            </a:extLst>
          </p:cNvPr>
          <p:cNvSpPr>
            <a:spLocks noGrp="1"/>
          </p:cNvSpPr>
          <p:nvPr/>
        </p:nvSpPr>
        <p:spPr>
          <a:xfrm>
            <a:off x="4381500" y="2200275"/>
            <a:ext cx="6762750" cy="7429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Backend, frontend web, mobile và triển khai hệ thống.</a:t>
            </a:r>
          </a:p>
        </p:txBody>
      </p:sp>
      <p:sp>
        <p:nvSpPr>
          <p:cNvPr id="10" name="02 nhân sự thiết kế">
            <a:extLst>
              <a:ext uri="{FF2B5EF4-FFF2-40B4-BE49-F238E27FC236}">
                <a16:creationId xmlns:a16="http://schemas.microsoft.com/office/drawing/2014/main" id="{2DBA38AD-E828-4FF9-BD99-D2C9993E6DE2}"/>
              </a:ext>
            </a:extLst>
          </p:cNvPr>
          <p:cNvSpPr>
            <a:spLocks noGrp="1"/>
          </p:cNvSpPr>
          <p:nvPr/>
        </p:nvSpPr>
        <p:spPr>
          <a:xfrm>
            <a:off x="4381500" y="3276600"/>
            <a:ext cx="67627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02 nhân sự thiết kế</a:t>
            </a:r>
          </a:p>
        </p:txBody>
      </p:sp>
      <p:sp>
        <p:nvSpPr>
          <p:cNvPr id="11" name="UI/UX, prototype và hệ thống thiết kế sản phẩm.">
            <a:extLst>
              <a:ext uri="{FF2B5EF4-FFF2-40B4-BE49-F238E27FC236}">
                <a16:creationId xmlns:a16="http://schemas.microsoft.com/office/drawing/2014/main" id="{9FF6DE15-FDFB-4422-AE52-BE765A8CB7EB}"/>
              </a:ext>
            </a:extLst>
          </p:cNvPr>
          <p:cNvSpPr>
            <a:spLocks noGrp="1"/>
          </p:cNvSpPr>
          <p:nvPr/>
        </p:nvSpPr>
        <p:spPr>
          <a:xfrm>
            <a:off x="4381500" y="3743325"/>
            <a:ext cx="6762750" cy="7429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UI/UX, prototype và hệ thống thiết kế sản phẩm.</a:t>
            </a:r>
          </a:p>
        </p:txBody>
      </p:sp>
      <p:sp>
        <p:nvSpPr>
          <p:cNvPr id="12" name="01 nhân sự kiểm thử">
            <a:extLst>
              <a:ext uri="{FF2B5EF4-FFF2-40B4-BE49-F238E27FC236}">
                <a16:creationId xmlns:a16="http://schemas.microsoft.com/office/drawing/2014/main" id="{53F847E1-9D44-4588-AD23-F18B8DE96A1E}"/>
              </a:ext>
            </a:extLst>
          </p:cNvPr>
          <p:cNvSpPr>
            <a:spLocks noGrp="1"/>
          </p:cNvSpPr>
          <p:nvPr/>
        </p:nvSpPr>
        <p:spPr>
          <a:xfrm>
            <a:off x="4381500" y="4819650"/>
            <a:ext cx="67627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01 nhân sự kiểm thử</a:t>
            </a:r>
          </a:p>
        </p:txBody>
      </p:sp>
      <p:sp>
        <p:nvSpPr>
          <p:cNvPr id="13" name="Kiểm thử chức năng, phân quyền và kiểm tra trước phát hành.">
            <a:extLst>
              <a:ext uri="{FF2B5EF4-FFF2-40B4-BE49-F238E27FC236}">
                <a16:creationId xmlns:a16="http://schemas.microsoft.com/office/drawing/2014/main" id="{5DDB10C7-5188-40A3-B806-3CC8B8B3B442}"/>
              </a:ext>
            </a:extLst>
          </p:cNvPr>
          <p:cNvSpPr>
            <a:spLocks noGrp="1"/>
          </p:cNvSpPr>
          <p:nvPr/>
        </p:nvSpPr>
        <p:spPr>
          <a:xfrm>
            <a:off x="4381500" y="5286375"/>
            <a:ext cx="6762750" cy="7429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Kiểm thử chức năng, phân quyền và kiểm tra trước phát hành.</a:t>
            </a:r>
          </a:p>
        </p:txBody>
      </p:sp>
      <p:sp>
        <p:nvSpPr>
          <p:cNvPr id="15" name="NTechs footer divider">
            <a:extLst>
              <a:ext uri="{FF2B5EF4-FFF2-40B4-BE49-F238E27FC236}">
                <a16:creationId xmlns:a16="http://schemas.microsoft.com/office/drawing/2014/main" id="{590107CB-5F34-425A-910D-F07143937E84}"/>
              </a:ext>
            </a:extLst>
          </p:cNvPr>
          <p:cNvSpPr>
            <a:spLocks noGrp="1"/>
          </p:cNvSpPr>
          <p:nvPr/>
        </p:nvSpPr>
        <p:spPr>
          <a:xfrm>
            <a:off x="609600" y="6381750"/>
            <a:ext cx="10953750" cy="9525"/>
          </a:xfrm>
          <a:prstGeom prst="rect">
            <a:avLst/>
          </a:prstGeom>
          <a:solidFill>
            <a:srgbClr val="DAE1EC"/>
          </a:solidFill>
          <a:ln w="0">
            <a:noFill/>
          </a:ln>
        </p:spPr>
      </p:sp>
      <p:sp>
        <p:nvSpPr>
          <p:cNvPr id="16" name="NTechs company footer">
            <a:extLst>
              <a:ext uri="{FF2B5EF4-FFF2-40B4-BE49-F238E27FC236}">
                <a16:creationId xmlns:a16="http://schemas.microsoft.com/office/drawing/2014/main" id="{1AF6FCEB-73B7-4E74-8D55-4D65E549168B}"/>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7" name="NTechs website footer">
            <a:extLst>
              <a:ext uri="{FF2B5EF4-FFF2-40B4-BE49-F238E27FC236}">
                <a16:creationId xmlns:a16="http://schemas.microsoft.com/office/drawing/2014/main" id="{CE7E865D-9A45-4951-9142-D9FDFC06EEE2}"/>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8" name="NTechs page number">
            <a:extLst>
              <a:ext uri="{FF2B5EF4-FFF2-40B4-BE49-F238E27FC236}">
                <a16:creationId xmlns:a16="http://schemas.microsoft.com/office/drawing/2014/main" id="{12B67DE7-F112-4797-B4C9-5394F8FD6ACA}"/>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08</a:t>
            </a:r>
            <a:endParaRPr sz="1200"/>
          </a:p>
        </p:txBody>
      </p:sp>
    </p:spTree>
    <p:extLst>
      <p:ext uri="{BB962C8B-B14F-4D97-AF65-F5344CB8AC3E}">
        <p14:creationId xmlns:p14="http://schemas.microsoft.com/office/powerpoint/2010/main" val="591838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Dịch vụ cung cấp">
            <a:extLst>
              <a:ext uri="{FF2B5EF4-FFF2-40B4-BE49-F238E27FC236}">
                <a16:creationId xmlns:a16="http://schemas.microsoft.com/office/drawing/2014/main" id="{9F36078D-A6A2-4646-86B3-ABAA9D444D52}"/>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Dịch vụ cung cấp</a:t>
            </a:r>
          </a:p>
        </p:txBody>
      </p:sp>
      <p:pic>
        <p:nvPicPr>
          <p:cNvPr id="2" name="Picture 1">
            <a:extLst>
              <a:ext uri="{FF2B5EF4-FFF2-40B4-BE49-F238E27FC236}">
                <a16:creationId xmlns:a16="http://schemas.microsoft.com/office/drawing/2014/main" id="{A6E3A618-AD19-4DE7-9988-8D0959DA06E6}"/>
              </a:ext>
            </a:extLst>
          </p:cNvPr>
          <p:cNvPicPr>
            <a:picLocks noChangeAspect="1"/>
          </p:cNvPicPr>
          <p:nvPr/>
        </p:nvPicPr>
        <p:blipFill>
          <a:blip r:embed="rId3"/>
          <a:stretch/>
        </p:blipFill>
        <p:spPr>
          <a:xfrm>
            <a:off x="10620375" y="403456"/>
            <a:ext cx="952500" cy="564689"/>
          </a:xfrm>
          <a:prstGeom prst="rect">
            <a:avLst/>
          </a:prstGeom>
        </p:spPr>
      </p:pic>
      <p:sp>
        <p:nvSpPr>
          <p:cNvPr id="5" name="01">
            <a:extLst>
              <a:ext uri="{FF2B5EF4-FFF2-40B4-BE49-F238E27FC236}">
                <a16:creationId xmlns:a16="http://schemas.microsoft.com/office/drawing/2014/main" id="{EFAB840B-1294-434B-B87E-1B3B096C80B4}"/>
              </a:ext>
            </a:extLst>
          </p:cNvPr>
          <p:cNvSpPr>
            <a:spLocks noGrp="1"/>
          </p:cNvSpPr>
          <p:nvPr/>
        </p:nvSpPr>
        <p:spPr>
          <a:xfrm>
            <a:off x="609600" y="1619250"/>
            <a:ext cx="714375" cy="523875"/>
          </a:xfrm>
          <a:prstGeom prst="rect">
            <a:avLst/>
          </a:prstGeom>
          <a:noFill/>
          <a:ln w="0">
            <a:noFill/>
          </a:ln>
        </p:spPr>
        <p:txBody>
          <a:bodyPr wrap="square" lIns="0" tIns="0" rIns="0" bIns="0" anchor="t">
            <a:noAutofit/>
          </a:bodyPr>
          <a:lstStyle>
            <a:defPPr>
              <a:defRPr sz="2775" b="1">
                <a:solidFill>
                  <a:srgbClr val="F45123"/>
                </a:solidFill>
                <a:latin typeface="Arial"/>
                <a:ea typeface="Arial"/>
                <a:cs typeface="Arial"/>
              </a:defRPr>
            </a:defPPr>
            <a:lvl1pPr>
              <a:buNone/>
              <a:defRPr sz="2775" b="1">
                <a:solidFill>
                  <a:srgbClr val="F45123"/>
                </a:solidFill>
                <a:latin typeface="Arial"/>
                <a:ea typeface="Arial"/>
                <a:cs typeface="Arial"/>
              </a:defRPr>
            </a:lvl1pPr>
            <a:lvl2pPr>
              <a:buNone/>
              <a:defRPr sz="2775" b="1">
                <a:solidFill>
                  <a:srgbClr val="F45123"/>
                </a:solidFill>
                <a:latin typeface="Arial"/>
                <a:ea typeface="Arial"/>
                <a:cs typeface="Arial"/>
              </a:defRPr>
            </a:lvl2pPr>
            <a:lvl3pPr>
              <a:buNone/>
              <a:defRPr sz="2775" b="1">
                <a:solidFill>
                  <a:srgbClr val="F45123"/>
                </a:solidFill>
                <a:latin typeface="Arial"/>
                <a:ea typeface="Arial"/>
                <a:cs typeface="Arial"/>
              </a:defRPr>
            </a:lvl3pPr>
            <a:lvl4pPr>
              <a:buNone/>
              <a:defRPr sz="2775" b="1">
                <a:solidFill>
                  <a:srgbClr val="F45123"/>
                </a:solidFill>
                <a:latin typeface="Arial"/>
                <a:ea typeface="Arial"/>
                <a:cs typeface="Arial"/>
              </a:defRPr>
            </a:lvl4pPr>
            <a:lvl5pPr>
              <a:buNone/>
              <a:defRPr sz="2775" b="1">
                <a:solidFill>
                  <a:srgbClr val="F45123"/>
                </a:solidFill>
                <a:latin typeface="Arial"/>
                <a:ea typeface="Arial"/>
                <a:cs typeface="Arial"/>
              </a:defRPr>
            </a:lvl5pPr>
            <a:lvl6pPr>
              <a:buNone/>
              <a:defRPr sz="2775" b="1">
                <a:solidFill>
                  <a:srgbClr val="F45123"/>
                </a:solidFill>
                <a:latin typeface="Arial"/>
                <a:ea typeface="Arial"/>
                <a:cs typeface="Arial"/>
              </a:defRPr>
            </a:lvl6pPr>
            <a:lvl7pPr>
              <a:buNone/>
              <a:defRPr sz="2775" b="1">
                <a:solidFill>
                  <a:srgbClr val="F45123"/>
                </a:solidFill>
                <a:latin typeface="Arial"/>
                <a:ea typeface="Arial"/>
                <a:cs typeface="Arial"/>
              </a:defRPr>
            </a:lvl7pPr>
            <a:lvl8pPr>
              <a:buNone/>
              <a:defRPr sz="2775" b="1">
                <a:solidFill>
                  <a:srgbClr val="F45123"/>
                </a:solidFill>
                <a:latin typeface="Arial"/>
                <a:ea typeface="Arial"/>
                <a:cs typeface="Arial"/>
              </a:defRPr>
            </a:lvl8pPr>
            <a:lvl9pPr>
              <a:buNone/>
              <a:defRPr sz="2775" b="1">
                <a:solidFill>
                  <a:srgbClr val="F45123"/>
                </a:solidFill>
                <a:latin typeface="Arial"/>
                <a:ea typeface="Arial"/>
                <a:cs typeface="Arial"/>
              </a:defRPr>
            </a:lvl9pPr>
          </a:lstStyle>
          <a:p>
            <a:pPr>
              <a:buNone/>
              <a:defRPr sz="2775" b="1">
                <a:solidFill>
                  <a:srgbClr val="F45123"/>
                </a:solidFill>
                <a:latin typeface="Arial"/>
                <a:ea typeface="Arial"/>
                <a:cs typeface="Arial"/>
              </a:defRPr>
            </a:pPr>
            <a:r>
              <a:rPr sz="2775" b="1">
                <a:solidFill>
                  <a:srgbClr val="F45123"/>
                </a:solidFill>
                <a:latin typeface="Arial"/>
                <a:ea typeface="Arial"/>
                <a:cs typeface="Arial"/>
              </a:rPr>
              <a:t>01</a:t>
            </a:r>
          </a:p>
        </p:txBody>
      </p:sp>
      <p:sp>
        <p:nvSpPr>
          <p:cNvPr id="6" name="Tư vấn và phân tích nghiệp vụ">
            <a:extLst>
              <a:ext uri="{FF2B5EF4-FFF2-40B4-BE49-F238E27FC236}">
                <a16:creationId xmlns:a16="http://schemas.microsoft.com/office/drawing/2014/main" id="{29D0426C-B591-44A4-8C3B-9900CEC75C61}"/>
              </a:ext>
            </a:extLst>
          </p:cNvPr>
          <p:cNvSpPr>
            <a:spLocks noGrp="1"/>
          </p:cNvSpPr>
          <p:nvPr/>
        </p:nvSpPr>
        <p:spPr>
          <a:xfrm>
            <a:off x="1571625" y="1619250"/>
            <a:ext cx="9525000" cy="38100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Tư vấn và phân tích nghiệp vụ</a:t>
            </a:r>
          </a:p>
        </p:txBody>
      </p:sp>
      <p:sp>
        <p:nvSpPr>
          <p:cNvPr id="7" name="Khảo sát, PRD, blueprint và prototype để thống nhất phạm vi.">
            <a:extLst>
              <a:ext uri="{FF2B5EF4-FFF2-40B4-BE49-F238E27FC236}">
                <a16:creationId xmlns:a16="http://schemas.microsoft.com/office/drawing/2014/main" id="{A1F1701A-8E77-4299-95DC-B2B058519D34}"/>
              </a:ext>
            </a:extLst>
          </p:cNvPr>
          <p:cNvSpPr>
            <a:spLocks noGrp="1"/>
          </p:cNvSpPr>
          <p:nvPr/>
        </p:nvSpPr>
        <p:spPr>
          <a:xfrm>
            <a:off x="1571625" y="2066925"/>
            <a:ext cx="9525000" cy="5524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Khảo sát, PRD, blueprint và prototype để thống nhất phạm vi.</a:t>
            </a:r>
          </a:p>
        </p:txBody>
      </p:sp>
      <p:sp>
        <p:nvSpPr>
          <p:cNvPr id="8" name="02">
            <a:extLst>
              <a:ext uri="{FF2B5EF4-FFF2-40B4-BE49-F238E27FC236}">
                <a16:creationId xmlns:a16="http://schemas.microsoft.com/office/drawing/2014/main" id="{122327B6-262F-43CC-B02B-A0D466D3A21A}"/>
              </a:ext>
            </a:extLst>
          </p:cNvPr>
          <p:cNvSpPr>
            <a:spLocks noGrp="1"/>
          </p:cNvSpPr>
          <p:nvPr/>
        </p:nvSpPr>
        <p:spPr>
          <a:xfrm>
            <a:off x="609600" y="2733675"/>
            <a:ext cx="714375" cy="523875"/>
          </a:xfrm>
          <a:prstGeom prst="rect">
            <a:avLst/>
          </a:prstGeom>
          <a:noFill/>
          <a:ln w="0">
            <a:noFill/>
          </a:ln>
        </p:spPr>
        <p:txBody>
          <a:bodyPr wrap="square" lIns="0" tIns="0" rIns="0" bIns="0" anchor="t">
            <a:noAutofit/>
          </a:bodyPr>
          <a:lstStyle>
            <a:defPPr>
              <a:defRPr sz="2775" b="1">
                <a:solidFill>
                  <a:srgbClr val="F45123"/>
                </a:solidFill>
                <a:latin typeface="Arial"/>
                <a:ea typeface="Arial"/>
                <a:cs typeface="Arial"/>
              </a:defRPr>
            </a:defPPr>
            <a:lvl1pPr>
              <a:buNone/>
              <a:defRPr sz="2775" b="1">
                <a:solidFill>
                  <a:srgbClr val="F45123"/>
                </a:solidFill>
                <a:latin typeface="Arial"/>
                <a:ea typeface="Arial"/>
                <a:cs typeface="Arial"/>
              </a:defRPr>
            </a:lvl1pPr>
            <a:lvl2pPr>
              <a:buNone/>
              <a:defRPr sz="2775" b="1">
                <a:solidFill>
                  <a:srgbClr val="F45123"/>
                </a:solidFill>
                <a:latin typeface="Arial"/>
                <a:ea typeface="Arial"/>
                <a:cs typeface="Arial"/>
              </a:defRPr>
            </a:lvl2pPr>
            <a:lvl3pPr>
              <a:buNone/>
              <a:defRPr sz="2775" b="1">
                <a:solidFill>
                  <a:srgbClr val="F45123"/>
                </a:solidFill>
                <a:latin typeface="Arial"/>
                <a:ea typeface="Arial"/>
                <a:cs typeface="Arial"/>
              </a:defRPr>
            </a:lvl3pPr>
            <a:lvl4pPr>
              <a:buNone/>
              <a:defRPr sz="2775" b="1">
                <a:solidFill>
                  <a:srgbClr val="F45123"/>
                </a:solidFill>
                <a:latin typeface="Arial"/>
                <a:ea typeface="Arial"/>
                <a:cs typeface="Arial"/>
              </a:defRPr>
            </a:lvl4pPr>
            <a:lvl5pPr>
              <a:buNone/>
              <a:defRPr sz="2775" b="1">
                <a:solidFill>
                  <a:srgbClr val="F45123"/>
                </a:solidFill>
                <a:latin typeface="Arial"/>
                <a:ea typeface="Arial"/>
                <a:cs typeface="Arial"/>
              </a:defRPr>
            </a:lvl5pPr>
            <a:lvl6pPr>
              <a:buNone/>
              <a:defRPr sz="2775" b="1">
                <a:solidFill>
                  <a:srgbClr val="F45123"/>
                </a:solidFill>
                <a:latin typeface="Arial"/>
                <a:ea typeface="Arial"/>
                <a:cs typeface="Arial"/>
              </a:defRPr>
            </a:lvl6pPr>
            <a:lvl7pPr>
              <a:buNone/>
              <a:defRPr sz="2775" b="1">
                <a:solidFill>
                  <a:srgbClr val="F45123"/>
                </a:solidFill>
                <a:latin typeface="Arial"/>
                <a:ea typeface="Arial"/>
                <a:cs typeface="Arial"/>
              </a:defRPr>
            </a:lvl7pPr>
            <a:lvl8pPr>
              <a:buNone/>
              <a:defRPr sz="2775" b="1">
                <a:solidFill>
                  <a:srgbClr val="F45123"/>
                </a:solidFill>
                <a:latin typeface="Arial"/>
                <a:ea typeface="Arial"/>
                <a:cs typeface="Arial"/>
              </a:defRPr>
            </a:lvl8pPr>
            <a:lvl9pPr>
              <a:buNone/>
              <a:defRPr sz="2775" b="1">
                <a:solidFill>
                  <a:srgbClr val="F45123"/>
                </a:solidFill>
                <a:latin typeface="Arial"/>
                <a:ea typeface="Arial"/>
                <a:cs typeface="Arial"/>
              </a:defRPr>
            </a:lvl9pPr>
          </a:lstStyle>
          <a:p>
            <a:pPr>
              <a:buNone/>
              <a:defRPr sz="2775" b="1">
                <a:solidFill>
                  <a:srgbClr val="F45123"/>
                </a:solidFill>
                <a:latin typeface="Arial"/>
                <a:ea typeface="Arial"/>
                <a:cs typeface="Arial"/>
              </a:defRPr>
            </a:pPr>
            <a:r>
              <a:rPr sz="2775" b="1">
                <a:solidFill>
                  <a:srgbClr val="F45123"/>
                </a:solidFill>
                <a:latin typeface="Arial"/>
                <a:ea typeface="Arial"/>
                <a:cs typeface="Arial"/>
              </a:rPr>
              <a:t>02</a:t>
            </a:r>
          </a:p>
        </p:txBody>
      </p:sp>
      <p:sp>
        <p:nvSpPr>
          <p:cNvPr id="9" name="Phát triển phần mềm">
            <a:extLst>
              <a:ext uri="{FF2B5EF4-FFF2-40B4-BE49-F238E27FC236}">
                <a16:creationId xmlns:a16="http://schemas.microsoft.com/office/drawing/2014/main" id="{91653AB5-5B83-4994-A6AC-79C511C50B4A}"/>
              </a:ext>
            </a:extLst>
          </p:cNvPr>
          <p:cNvSpPr>
            <a:spLocks noGrp="1"/>
          </p:cNvSpPr>
          <p:nvPr/>
        </p:nvSpPr>
        <p:spPr>
          <a:xfrm>
            <a:off x="1571625" y="2733675"/>
            <a:ext cx="9525000" cy="38100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Phát triển phần mềm</a:t>
            </a:r>
          </a:p>
        </p:txBody>
      </p:sp>
      <p:sp>
        <p:nvSpPr>
          <p:cNvPr id="10" name="ERP / CRM, Web App, Mobile App và nền tảng giáo dục.">
            <a:extLst>
              <a:ext uri="{FF2B5EF4-FFF2-40B4-BE49-F238E27FC236}">
                <a16:creationId xmlns:a16="http://schemas.microsoft.com/office/drawing/2014/main" id="{5E2AA65F-9CD8-48E2-BCCF-62B867EDC4F3}"/>
              </a:ext>
            </a:extLst>
          </p:cNvPr>
          <p:cNvSpPr>
            <a:spLocks noGrp="1"/>
          </p:cNvSpPr>
          <p:nvPr/>
        </p:nvSpPr>
        <p:spPr>
          <a:xfrm>
            <a:off x="1571625" y="3181350"/>
            <a:ext cx="9525000" cy="5524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ERP / CRM, Web App, Mobile App và nền tảng giáo dục.</a:t>
            </a:r>
          </a:p>
        </p:txBody>
      </p:sp>
      <p:sp>
        <p:nvSpPr>
          <p:cNvPr id="11" name="03">
            <a:extLst>
              <a:ext uri="{FF2B5EF4-FFF2-40B4-BE49-F238E27FC236}">
                <a16:creationId xmlns:a16="http://schemas.microsoft.com/office/drawing/2014/main" id="{0396F3BB-6A17-41BE-9018-7BCD150C476C}"/>
              </a:ext>
            </a:extLst>
          </p:cNvPr>
          <p:cNvSpPr>
            <a:spLocks noGrp="1"/>
          </p:cNvSpPr>
          <p:nvPr/>
        </p:nvSpPr>
        <p:spPr>
          <a:xfrm>
            <a:off x="609600" y="3848100"/>
            <a:ext cx="714375" cy="523875"/>
          </a:xfrm>
          <a:prstGeom prst="rect">
            <a:avLst/>
          </a:prstGeom>
          <a:noFill/>
          <a:ln w="0">
            <a:noFill/>
          </a:ln>
        </p:spPr>
        <p:txBody>
          <a:bodyPr wrap="square" lIns="0" tIns="0" rIns="0" bIns="0" anchor="t">
            <a:noAutofit/>
          </a:bodyPr>
          <a:lstStyle>
            <a:defPPr>
              <a:defRPr sz="2775" b="1">
                <a:solidFill>
                  <a:srgbClr val="F45123"/>
                </a:solidFill>
                <a:latin typeface="Arial"/>
                <a:ea typeface="Arial"/>
                <a:cs typeface="Arial"/>
              </a:defRPr>
            </a:defPPr>
            <a:lvl1pPr>
              <a:buNone/>
              <a:defRPr sz="2775" b="1">
                <a:solidFill>
                  <a:srgbClr val="F45123"/>
                </a:solidFill>
                <a:latin typeface="Arial"/>
                <a:ea typeface="Arial"/>
                <a:cs typeface="Arial"/>
              </a:defRPr>
            </a:lvl1pPr>
            <a:lvl2pPr>
              <a:buNone/>
              <a:defRPr sz="2775" b="1">
                <a:solidFill>
                  <a:srgbClr val="F45123"/>
                </a:solidFill>
                <a:latin typeface="Arial"/>
                <a:ea typeface="Arial"/>
                <a:cs typeface="Arial"/>
              </a:defRPr>
            </a:lvl2pPr>
            <a:lvl3pPr>
              <a:buNone/>
              <a:defRPr sz="2775" b="1">
                <a:solidFill>
                  <a:srgbClr val="F45123"/>
                </a:solidFill>
                <a:latin typeface="Arial"/>
                <a:ea typeface="Arial"/>
                <a:cs typeface="Arial"/>
              </a:defRPr>
            </a:lvl3pPr>
            <a:lvl4pPr>
              <a:buNone/>
              <a:defRPr sz="2775" b="1">
                <a:solidFill>
                  <a:srgbClr val="F45123"/>
                </a:solidFill>
                <a:latin typeface="Arial"/>
                <a:ea typeface="Arial"/>
                <a:cs typeface="Arial"/>
              </a:defRPr>
            </a:lvl4pPr>
            <a:lvl5pPr>
              <a:buNone/>
              <a:defRPr sz="2775" b="1">
                <a:solidFill>
                  <a:srgbClr val="F45123"/>
                </a:solidFill>
                <a:latin typeface="Arial"/>
                <a:ea typeface="Arial"/>
                <a:cs typeface="Arial"/>
              </a:defRPr>
            </a:lvl5pPr>
            <a:lvl6pPr>
              <a:buNone/>
              <a:defRPr sz="2775" b="1">
                <a:solidFill>
                  <a:srgbClr val="F45123"/>
                </a:solidFill>
                <a:latin typeface="Arial"/>
                <a:ea typeface="Arial"/>
                <a:cs typeface="Arial"/>
              </a:defRPr>
            </a:lvl6pPr>
            <a:lvl7pPr>
              <a:buNone/>
              <a:defRPr sz="2775" b="1">
                <a:solidFill>
                  <a:srgbClr val="F45123"/>
                </a:solidFill>
                <a:latin typeface="Arial"/>
                <a:ea typeface="Arial"/>
                <a:cs typeface="Arial"/>
              </a:defRPr>
            </a:lvl7pPr>
            <a:lvl8pPr>
              <a:buNone/>
              <a:defRPr sz="2775" b="1">
                <a:solidFill>
                  <a:srgbClr val="F45123"/>
                </a:solidFill>
                <a:latin typeface="Arial"/>
                <a:ea typeface="Arial"/>
                <a:cs typeface="Arial"/>
              </a:defRPr>
            </a:lvl8pPr>
            <a:lvl9pPr>
              <a:buNone/>
              <a:defRPr sz="2775" b="1">
                <a:solidFill>
                  <a:srgbClr val="F45123"/>
                </a:solidFill>
                <a:latin typeface="Arial"/>
                <a:ea typeface="Arial"/>
                <a:cs typeface="Arial"/>
              </a:defRPr>
            </a:lvl9pPr>
          </a:lstStyle>
          <a:p>
            <a:pPr>
              <a:buNone/>
              <a:defRPr sz="2775" b="1">
                <a:solidFill>
                  <a:srgbClr val="F45123"/>
                </a:solidFill>
                <a:latin typeface="Arial"/>
                <a:ea typeface="Arial"/>
                <a:cs typeface="Arial"/>
              </a:defRPr>
            </a:pPr>
            <a:r>
              <a:rPr sz="2775" b="1">
                <a:solidFill>
                  <a:srgbClr val="F45123"/>
                </a:solidFill>
                <a:latin typeface="Arial"/>
                <a:ea typeface="Arial"/>
                <a:cs typeface="Arial"/>
              </a:rPr>
              <a:t>03</a:t>
            </a:r>
          </a:p>
        </p:txBody>
      </p:sp>
      <p:sp>
        <p:nvSpPr>
          <p:cNvPr id="12" name="Tích hợp hệ thống">
            <a:extLst>
              <a:ext uri="{FF2B5EF4-FFF2-40B4-BE49-F238E27FC236}">
                <a16:creationId xmlns:a16="http://schemas.microsoft.com/office/drawing/2014/main" id="{A2EEB58F-1C4F-41EA-B8C2-65CAD7CB5CB8}"/>
              </a:ext>
            </a:extLst>
          </p:cNvPr>
          <p:cNvSpPr>
            <a:spLocks noGrp="1"/>
          </p:cNvSpPr>
          <p:nvPr/>
        </p:nvSpPr>
        <p:spPr>
          <a:xfrm>
            <a:off x="1571625" y="3848100"/>
            <a:ext cx="9525000" cy="38100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Tích hợp hệ thống</a:t>
            </a:r>
          </a:p>
        </p:txBody>
      </p:sp>
      <p:sp>
        <p:nvSpPr>
          <p:cNvPr id="13" name="API, thanh toán, thông báo, lưu trữ và hệ thống sẵn có.">
            <a:extLst>
              <a:ext uri="{FF2B5EF4-FFF2-40B4-BE49-F238E27FC236}">
                <a16:creationId xmlns:a16="http://schemas.microsoft.com/office/drawing/2014/main" id="{34A2BD1E-55A2-4105-ACF7-DE442DD49086}"/>
              </a:ext>
            </a:extLst>
          </p:cNvPr>
          <p:cNvSpPr>
            <a:spLocks noGrp="1"/>
          </p:cNvSpPr>
          <p:nvPr/>
        </p:nvSpPr>
        <p:spPr>
          <a:xfrm>
            <a:off x="1571625" y="4295775"/>
            <a:ext cx="9525000" cy="5524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API, thanh toán, thông báo, lưu trữ và hệ thống sẵn có.</a:t>
            </a:r>
          </a:p>
        </p:txBody>
      </p:sp>
      <p:sp>
        <p:nvSpPr>
          <p:cNvPr id="14" name="04">
            <a:extLst>
              <a:ext uri="{FF2B5EF4-FFF2-40B4-BE49-F238E27FC236}">
                <a16:creationId xmlns:a16="http://schemas.microsoft.com/office/drawing/2014/main" id="{1EF55E45-E1E5-43B6-B7A5-323C1F52B2AE}"/>
              </a:ext>
            </a:extLst>
          </p:cNvPr>
          <p:cNvSpPr>
            <a:spLocks noGrp="1"/>
          </p:cNvSpPr>
          <p:nvPr/>
        </p:nvSpPr>
        <p:spPr>
          <a:xfrm>
            <a:off x="609600" y="4962525"/>
            <a:ext cx="714375" cy="523875"/>
          </a:xfrm>
          <a:prstGeom prst="rect">
            <a:avLst/>
          </a:prstGeom>
          <a:noFill/>
          <a:ln w="0">
            <a:noFill/>
          </a:ln>
        </p:spPr>
        <p:txBody>
          <a:bodyPr wrap="square" lIns="0" tIns="0" rIns="0" bIns="0" anchor="t">
            <a:noAutofit/>
          </a:bodyPr>
          <a:lstStyle>
            <a:defPPr>
              <a:defRPr sz="2775" b="1">
                <a:solidFill>
                  <a:srgbClr val="F45123"/>
                </a:solidFill>
                <a:latin typeface="Arial"/>
                <a:ea typeface="Arial"/>
                <a:cs typeface="Arial"/>
              </a:defRPr>
            </a:defPPr>
            <a:lvl1pPr>
              <a:buNone/>
              <a:defRPr sz="2775" b="1">
                <a:solidFill>
                  <a:srgbClr val="F45123"/>
                </a:solidFill>
                <a:latin typeface="Arial"/>
                <a:ea typeface="Arial"/>
                <a:cs typeface="Arial"/>
              </a:defRPr>
            </a:lvl1pPr>
            <a:lvl2pPr>
              <a:buNone/>
              <a:defRPr sz="2775" b="1">
                <a:solidFill>
                  <a:srgbClr val="F45123"/>
                </a:solidFill>
                <a:latin typeface="Arial"/>
                <a:ea typeface="Arial"/>
                <a:cs typeface="Arial"/>
              </a:defRPr>
            </a:lvl2pPr>
            <a:lvl3pPr>
              <a:buNone/>
              <a:defRPr sz="2775" b="1">
                <a:solidFill>
                  <a:srgbClr val="F45123"/>
                </a:solidFill>
                <a:latin typeface="Arial"/>
                <a:ea typeface="Arial"/>
                <a:cs typeface="Arial"/>
              </a:defRPr>
            </a:lvl3pPr>
            <a:lvl4pPr>
              <a:buNone/>
              <a:defRPr sz="2775" b="1">
                <a:solidFill>
                  <a:srgbClr val="F45123"/>
                </a:solidFill>
                <a:latin typeface="Arial"/>
                <a:ea typeface="Arial"/>
                <a:cs typeface="Arial"/>
              </a:defRPr>
            </a:lvl4pPr>
            <a:lvl5pPr>
              <a:buNone/>
              <a:defRPr sz="2775" b="1">
                <a:solidFill>
                  <a:srgbClr val="F45123"/>
                </a:solidFill>
                <a:latin typeface="Arial"/>
                <a:ea typeface="Arial"/>
                <a:cs typeface="Arial"/>
              </a:defRPr>
            </a:lvl5pPr>
            <a:lvl6pPr>
              <a:buNone/>
              <a:defRPr sz="2775" b="1">
                <a:solidFill>
                  <a:srgbClr val="F45123"/>
                </a:solidFill>
                <a:latin typeface="Arial"/>
                <a:ea typeface="Arial"/>
                <a:cs typeface="Arial"/>
              </a:defRPr>
            </a:lvl6pPr>
            <a:lvl7pPr>
              <a:buNone/>
              <a:defRPr sz="2775" b="1">
                <a:solidFill>
                  <a:srgbClr val="F45123"/>
                </a:solidFill>
                <a:latin typeface="Arial"/>
                <a:ea typeface="Arial"/>
                <a:cs typeface="Arial"/>
              </a:defRPr>
            </a:lvl7pPr>
            <a:lvl8pPr>
              <a:buNone/>
              <a:defRPr sz="2775" b="1">
                <a:solidFill>
                  <a:srgbClr val="F45123"/>
                </a:solidFill>
                <a:latin typeface="Arial"/>
                <a:ea typeface="Arial"/>
                <a:cs typeface="Arial"/>
              </a:defRPr>
            </a:lvl8pPr>
            <a:lvl9pPr>
              <a:buNone/>
              <a:defRPr sz="2775" b="1">
                <a:solidFill>
                  <a:srgbClr val="F45123"/>
                </a:solidFill>
                <a:latin typeface="Arial"/>
                <a:ea typeface="Arial"/>
                <a:cs typeface="Arial"/>
              </a:defRPr>
            </a:lvl9pPr>
          </a:lstStyle>
          <a:p>
            <a:pPr>
              <a:buNone/>
              <a:defRPr sz="2775" b="1">
                <a:solidFill>
                  <a:srgbClr val="F45123"/>
                </a:solidFill>
                <a:latin typeface="Arial"/>
                <a:ea typeface="Arial"/>
                <a:cs typeface="Arial"/>
              </a:defRPr>
            </a:pPr>
            <a:r>
              <a:rPr sz="2775" b="1">
                <a:solidFill>
                  <a:srgbClr val="F45123"/>
                </a:solidFill>
                <a:latin typeface="Arial"/>
                <a:ea typeface="Arial"/>
                <a:cs typeface="Arial"/>
              </a:rPr>
              <a:t>04</a:t>
            </a:r>
          </a:p>
        </p:txBody>
      </p:sp>
      <p:sp>
        <p:nvSpPr>
          <p:cNvPr id="15" name="Bảo trì và vận hành">
            <a:extLst>
              <a:ext uri="{FF2B5EF4-FFF2-40B4-BE49-F238E27FC236}">
                <a16:creationId xmlns:a16="http://schemas.microsoft.com/office/drawing/2014/main" id="{3424B3CE-D9FF-4DB3-9009-B03B085FF964}"/>
              </a:ext>
            </a:extLst>
          </p:cNvPr>
          <p:cNvSpPr>
            <a:spLocks noGrp="1"/>
          </p:cNvSpPr>
          <p:nvPr/>
        </p:nvSpPr>
        <p:spPr>
          <a:xfrm>
            <a:off x="1571625" y="4962525"/>
            <a:ext cx="9525000" cy="38100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Bảo trì và vận hành</a:t>
            </a:r>
          </a:p>
        </p:txBody>
      </p:sp>
      <p:sp>
        <p:nvSpPr>
          <p:cNvPr id="16" name="Triển khai, giám sát, sao lưu và xử lý sự cố.">
            <a:extLst>
              <a:ext uri="{FF2B5EF4-FFF2-40B4-BE49-F238E27FC236}">
                <a16:creationId xmlns:a16="http://schemas.microsoft.com/office/drawing/2014/main" id="{393AD061-1CB8-4674-A47C-DBFA94F93B92}"/>
              </a:ext>
            </a:extLst>
          </p:cNvPr>
          <p:cNvSpPr>
            <a:spLocks noGrp="1"/>
          </p:cNvSpPr>
          <p:nvPr/>
        </p:nvSpPr>
        <p:spPr>
          <a:xfrm>
            <a:off x="1571625" y="5410200"/>
            <a:ext cx="9525000" cy="5524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Triển khai, giám sát, sao lưu và xử lý sự cố.</a:t>
            </a:r>
          </a:p>
        </p:txBody>
      </p:sp>
      <p:sp>
        <p:nvSpPr>
          <p:cNvPr id="18" name="NTechs footer divider">
            <a:extLst>
              <a:ext uri="{FF2B5EF4-FFF2-40B4-BE49-F238E27FC236}">
                <a16:creationId xmlns:a16="http://schemas.microsoft.com/office/drawing/2014/main" id="{21E14179-7908-417B-9A26-016DDBA62130}"/>
              </a:ext>
            </a:extLst>
          </p:cNvPr>
          <p:cNvSpPr>
            <a:spLocks noGrp="1"/>
          </p:cNvSpPr>
          <p:nvPr/>
        </p:nvSpPr>
        <p:spPr>
          <a:xfrm>
            <a:off x="609600" y="6381750"/>
            <a:ext cx="10953750" cy="9525"/>
          </a:xfrm>
          <a:prstGeom prst="rect">
            <a:avLst/>
          </a:prstGeom>
          <a:solidFill>
            <a:srgbClr val="DAE1EC"/>
          </a:solidFill>
          <a:ln w="0">
            <a:noFill/>
          </a:ln>
        </p:spPr>
      </p:sp>
      <p:sp>
        <p:nvSpPr>
          <p:cNvPr id="19" name="NTechs company footer">
            <a:extLst>
              <a:ext uri="{FF2B5EF4-FFF2-40B4-BE49-F238E27FC236}">
                <a16:creationId xmlns:a16="http://schemas.microsoft.com/office/drawing/2014/main" id="{97FB2C99-2DA6-48B8-899A-6D17C114B07B}"/>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20" name="NTechs website footer">
            <a:extLst>
              <a:ext uri="{FF2B5EF4-FFF2-40B4-BE49-F238E27FC236}">
                <a16:creationId xmlns:a16="http://schemas.microsoft.com/office/drawing/2014/main" id="{CA07EED3-529E-4ED8-B18C-690398145048}"/>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21" name="NTechs page number">
            <a:extLst>
              <a:ext uri="{FF2B5EF4-FFF2-40B4-BE49-F238E27FC236}">
                <a16:creationId xmlns:a16="http://schemas.microsoft.com/office/drawing/2014/main" id="{7179FC8A-F135-4740-A651-CEBEB50CA94F}"/>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09</a:t>
            </a:r>
            <a:endParaRPr sz="1200"/>
          </a:p>
        </p:txBody>
      </p:sp>
    </p:spTree>
    <p:extLst>
      <p:ext uri="{BB962C8B-B14F-4D97-AF65-F5344CB8AC3E}">
        <p14:creationId xmlns:p14="http://schemas.microsoft.com/office/powerpoint/2010/main" val="1131546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Năng lực công nghệ">
            <a:extLst>
              <a:ext uri="{FF2B5EF4-FFF2-40B4-BE49-F238E27FC236}">
                <a16:creationId xmlns:a16="http://schemas.microsoft.com/office/drawing/2014/main" id="{4F82B00F-036C-4FBD-88E5-E0532B9D8F09}"/>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Năng lực công nghệ</a:t>
            </a:r>
          </a:p>
        </p:txBody>
      </p:sp>
      <p:pic>
        <p:nvPicPr>
          <p:cNvPr id="2" name="Picture 1">
            <a:extLst>
              <a:ext uri="{FF2B5EF4-FFF2-40B4-BE49-F238E27FC236}">
                <a16:creationId xmlns:a16="http://schemas.microsoft.com/office/drawing/2014/main" id="{86FD9371-D76E-4558-91DD-DBB2D5334198}"/>
              </a:ext>
            </a:extLst>
          </p:cNvPr>
          <p:cNvPicPr>
            <a:picLocks noChangeAspect="1"/>
          </p:cNvPicPr>
          <p:nvPr/>
        </p:nvPicPr>
        <p:blipFill>
          <a:blip r:embed="rId3"/>
          <a:stretch/>
        </p:blipFill>
        <p:spPr>
          <a:xfrm>
            <a:off x="10620375" y="403456"/>
            <a:ext cx="952500" cy="564689"/>
          </a:xfrm>
          <a:prstGeom prst="rect">
            <a:avLst/>
          </a:prstGeom>
        </p:spPr>
      </p:pic>
      <p:graphicFrame>
        <p:nvGraphicFramePr>
          <p:cNvPr id="5" name="Table 4">
            <a:extLst>
              <a:ext uri="{FF2B5EF4-FFF2-40B4-BE49-F238E27FC236}">
                <a16:creationId xmlns:a16="http://schemas.microsoft.com/office/drawing/2014/main" id="{CBF50B7B-8627-46BD-9BA7-5968E2F30412}"/>
              </a:ext>
            </a:extLst>
          </p:cNvPr>
          <p:cNvGraphicFramePr/>
          <p:nvPr/>
        </p:nvGraphicFramePr>
        <p:xfrm>
          <a:off x="609600" y="1581150"/>
          <a:ext cx="10953750" cy="4048128"/>
        </p:xfrm>
        <a:graphic>
          <a:graphicData uri="http://schemas.openxmlformats.org/drawingml/2006/table">
            <a:tbl>
              <a:tblPr/>
              <a:tblGrid>
                <a:gridCol w="2190750">
                  <a:extLst>
                    <a:ext uri="{9D8B030D-6E8A-4147-A177-3AD203B41FA5}">
                      <a16:colId xmlns:a16="http://schemas.microsoft.com/office/drawing/2014/main" val="20000"/>
                    </a:ext>
                  </a:extLst>
                </a:gridCol>
                <a:gridCol w="4381500">
                  <a:extLst>
                    <a:ext uri="{9D8B030D-6E8A-4147-A177-3AD203B41FA5}">
                      <a16:colId xmlns:a16="http://schemas.microsoft.com/office/drawing/2014/main" val="20001"/>
                    </a:ext>
                  </a:extLst>
                </a:gridCol>
                <a:gridCol w="4381500">
                  <a:extLst>
                    <a:ext uri="{9D8B030D-6E8A-4147-A177-3AD203B41FA5}">
                      <a16:colId xmlns:a16="http://schemas.microsoft.com/office/drawing/2014/main" val="20002"/>
                    </a:ext>
                  </a:extLst>
                </a:gridCol>
              </a:tblGrid>
              <a:tr h="578304">
                <a:tc>
                  <a:txBody>
                    <a:bodyPr/>
                    <a:lstStyle/>
                    <a:p>
                      <a:r>
                        <a:rPr sz="1725" b="1">
                          <a:solidFill>
                            <a:srgbClr val="FFFFFF"/>
                          </a:solidFill>
                          <a:latin typeface="Arial"/>
                          <a:ea typeface="Arial"/>
                          <a:cs typeface="Arial"/>
                        </a:rPr>
                        <a:t>Mảng</a:t>
                      </a:r>
                    </a:p>
                  </a:txBody>
                  <a:tcPr anchor="ctr">
                    <a:lnL w="9525">
                      <a:solidFill>
                        <a:srgbClr val="DAE1EC"/>
                      </a:solidFill>
                      <a:prstDash val="solid"/>
                    </a:lnL>
                    <a:lnR w="9525">
                      <a:solidFill>
                        <a:srgbClr val="DAE1EC"/>
                      </a:solidFill>
                      <a:prstDash val="solid"/>
                    </a:lnR>
                    <a:lnT w="9525">
                      <a:solidFill>
                        <a:srgbClr val="DAE1EC"/>
                      </a:solidFill>
                      <a:prstDash val="solid"/>
                    </a:lnT>
                    <a:lnB w="9525">
                      <a:solidFill>
                        <a:srgbClr val="DAE1EC"/>
                      </a:solidFill>
                      <a:prstDash val="solid"/>
                    </a:lnB>
                    <a:solidFill>
                      <a:srgbClr val="1B4F9F"/>
                    </a:solidFill>
                  </a:tcPr>
                </a:tc>
                <a:tc>
                  <a:txBody>
                    <a:bodyPr/>
                    <a:lstStyle/>
                    <a:p>
                      <a:r>
                        <a:rPr sz="1725" b="1">
                          <a:solidFill>
                            <a:srgbClr val="FFFFFF"/>
                          </a:solidFill>
                          <a:latin typeface="Arial"/>
                          <a:ea typeface="Arial"/>
                          <a:cs typeface="Arial"/>
                        </a:rPr>
                        <a:t>Công nghệ</a:t>
                      </a:r>
                    </a:p>
                  </a:txBody>
                  <a:tcPr anchor="ctr">
                    <a:lnL w="9525" cmpd="sng">
                      <a:solidFill>
                        <a:srgbClr val="DAE1EC"/>
                      </a:solidFill>
                      <a:prstDash val="solid"/>
                    </a:lnL>
                    <a:lnR w="9525">
                      <a:solidFill>
                        <a:srgbClr val="DAE1EC"/>
                      </a:solidFill>
                      <a:prstDash val="solid"/>
                    </a:lnR>
                    <a:lnT w="9525">
                      <a:solidFill>
                        <a:srgbClr val="DAE1EC"/>
                      </a:solidFill>
                      <a:prstDash val="solid"/>
                    </a:lnT>
                    <a:lnB w="9525">
                      <a:solidFill>
                        <a:srgbClr val="DAE1EC"/>
                      </a:solidFill>
                      <a:prstDash val="solid"/>
                    </a:lnB>
                    <a:solidFill>
                      <a:srgbClr val="1B4F9F"/>
                    </a:solidFill>
                  </a:tcPr>
                </a:tc>
                <a:tc>
                  <a:txBody>
                    <a:bodyPr/>
                    <a:lstStyle/>
                    <a:p>
                      <a:r>
                        <a:rPr sz="1725" b="1">
                          <a:solidFill>
                            <a:srgbClr val="FFFFFF"/>
                          </a:solidFill>
                          <a:latin typeface="Arial"/>
                          <a:ea typeface="Arial"/>
                          <a:cs typeface="Arial"/>
                        </a:rPr>
                        <a:t>Ứng dụng</a:t>
                      </a:r>
                    </a:p>
                  </a:txBody>
                  <a:tcPr anchor="ctr">
                    <a:lnL w="9525" cmpd="sng">
                      <a:solidFill>
                        <a:srgbClr val="DAE1EC"/>
                      </a:solidFill>
                      <a:prstDash val="solid"/>
                    </a:lnL>
                    <a:lnR w="9525">
                      <a:solidFill>
                        <a:srgbClr val="DAE1EC"/>
                      </a:solidFill>
                      <a:prstDash val="solid"/>
                    </a:lnR>
                    <a:lnT w="9525">
                      <a:solidFill>
                        <a:srgbClr val="DAE1EC"/>
                      </a:solidFill>
                      <a:prstDash val="solid"/>
                    </a:lnT>
                    <a:lnB w="9525">
                      <a:solidFill>
                        <a:srgbClr val="DAE1EC"/>
                      </a:solidFill>
                      <a:prstDash val="solid"/>
                    </a:lnB>
                    <a:solidFill>
                      <a:srgbClr val="1B4F9F"/>
                    </a:solidFill>
                  </a:tcPr>
                </a:tc>
                <a:extLst>
                  <a:ext uri="{0D108BD9-81ED-4DB2-BD59-A6C34878D82A}">
                    <a16:rowId xmlns:a16="http://schemas.microsoft.com/office/drawing/2014/main" val="10000"/>
                  </a:ext>
                </a:extLst>
              </a:tr>
              <a:tr h="578304">
                <a:tc>
                  <a:txBody>
                    <a:bodyPr/>
                    <a:lstStyle/>
                    <a:p>
                      <a:r>
                        <a:rPr sz="1725" b="0">
                          <a:solidFill>
                            <a:srgbClr val="142D52"/>
                          </a:solidFill>
                          <a:latin typeface="Arial"/>
                          <a:ea typeface="Arial"/>
                          <a:cs typeface="Arial"/>
                        </a:rPr>
                        <a:t>Backend</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725" b="0">
                          <a:solidFill>
                            <a:srgbClr val="142D52"/>
                          </a:solidFill>
                          <a:latin typeface="Arial"/>
                          <a:ea typeface="Arial"/>
                          <a:cs typeface="Arial"/>
                        </a:rPr>
                        <a:t>Node.js, TypeScript, NestJS, Express</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725" b="0">
                          <a:solidFill>
                            <a:srgbClr val="142D52"/>
                          </a:solidFill>
                          <a:latin typeface="Arial"/>
                          <a:ea typeface="Arial"/>
                          <a:cs typeface="Arial"/>
                        </a:rPr>
                        <a:t>API, nghiệp vụ và tích hợp</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extLst>
                  <a:ext uri="{0D108BD9-81ED-4DB2-BD59-A6C34878D82A}">
                    <a16:rowId xmlns:a16="http://schemas.microsoft.com/office/drawing/2014/main" val="10001"/>
                  </a:ext>
                </a:extLst>
              </a:tr>
              <a:tr h="578304">
                <a:tc>
                  <a:txBody>
                    <a:bodyPr/>
                    <a:lstStyle/>
                    <a:p>
                      <a:r>
                        <a:rPr sz="1725" b="0">
                          <a:solidFill>
                            <a:srgbClr val="142D52"/>
                          </a:solidFill>
                          <a:latin typeface="Arial"/>
                          <a:ea typeface="Arial"/>
                          <a:cs typeface="Arial"/>
                        </a:rPr>
                        <a:t>Web</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725" b="0">
                          <a:solidFill>
                            <a:srgbClr val="142D52"/>
                          </a:solidFill>
                          <a:latin typeface="Arial"/>
                          <a:ea typeface="Arial"/>
                          <a:cs typeface="Arial"/>
                        </a:rPr>
                        <a:t>Next.js, React, Tailwind CSS</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725" b="0">
                          <a:solidFill>
                            <a:srgbClr val="142D52"/>
                          </a:solidFill>
                          <a:latin typeface="Arial"/>
                          <a:ea typeface="Arial"/>
                          <a:cs typeface="Arial"/>
                        </a:rPr>
                        <a:t>ERP, LMS, quản trị, website</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extLst>
                  <a:ext uri="{0D108BD9-81ED-4DB2-BD59-A6C34878D82A}">
                    <a16:rowId xmlns:a16="http://schemas.microsoft.com/office/drawing/2014/main" val="10002"/>
                  </a:ext>
                </a:extLst>
              </a:tr>
              <a:tr h="578304">
                <a:tc>
                  <a:txBody>
                    <a:bodyPr/>
                    <a:lstStyle/>
                    <a:p>
                      <a:r>
                        <a:rPr sz="1725" b="0">
                          <a:solidFill>
                            <a:srgbClr val="142D52"/>
                          </a:solidFill>
                          <a:latin typeface="Arial"/>
                          <a:ea typeface="Arial"/>
                          <a:cs typeface="Arial"/>
                        </a:rPr>
                        <a:t>Mobile</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725" b="0">
                          <a:solidFill>
                            <a:srgbClr val="142D52"/>
                          </a:solidFill>
                          <a:latin typeface="Arial"/>
                          <a:ea typeface="Arial"/>
                          <a:cs typeface="Arial"/>
                        </a:rPr>
                        <a:t>React Native, Firebase</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725" b="0">
                          <a:solidFill>
                            <a:srgbClr val="142D52"/>
                          </a:solidFill>
                          <a:latin typeface="Arial"/>
                          <a:ea typeface="Arial"/>
                          <a:cs typeface="Arial"/>
                        </a:rPr>
                        <a:t>Ứng dụng iOS và Android</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extLst>
                  <a:ext uri="{0D108BD9-81ED-4DB2-BD59-A6C34878D82A}">
                    <a16:rowId xmlns:a16="http://schemas.microsoft.com/office/drawing/2014/main" val="10003"/>
                  </a:ext>
                </a:extLst>
              </a:tr>
              <a:tr h="578304">
                <a:tc>
                  <a:txBody>
                    <a:bodyPr/>
                    <a:lstStyle/>
                    <a:p>
                      <a:r>
                        <a:rPr sz="1725" b="0">
                          <a:solidFill>
                            <a:srgbClr val="142D52"/>
                          </a:solidFill>
                          <a:latin typeface="Arial"/>
                          <a:ea typeface="Arial"/>
                          <a:cs typeface="Arial"/>
                        </a:rPr>
                        <a:t>Dữ liệu</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725" b="0">
                          <a:solidFill>
                            <a:srgbClr val="142D52"/>
                          </a:solidFill>
                          <a:latin typeface="Arial"/>
                          <a:ea typeface="Arial"/>
                          <a:cs typeface="Arial"/>
                        </a:rPr>
                        <a:t>PostgreSQL, MongoDB, Redis</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725" b="0">
                          <a:solidFill>
                            <a:srgbClr val="142D52"/>
                          </a:solidFill>
                          <a:latin typeface="Arial"/>
                          <a:ea typeface="Arial"/>
                          <a:cs typeface="Arial"/>
                        </a:rPr>
                        <a:t>Dữ liệu và bộ nhớ đệm</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extLst>
                  <a:ext uri="{0D108BD9-81ED-4DB2-BD59-A6C34878D82A}">
                    <a16:rowId xmlns:a16="http://schemas.microsoft.com/office/drawing/2014/main" val="10004"/>
                  </a:ext>
                </a:extLst>
              </a:tr>
              <a:tr h="578304">
                <a:tc>
                  <a:txBody>
                    <a:bodyPr/>
                    <a:lstStyle/>
                    <a:p>
                      <a:r>
                        <a:rPr sz="1725" b="0">
                          <a:solidFill>
                            <a:srgbClr val="142D52"/>
                          </a:solidFill>
                          <a:latin typeface="Arial"/>
                          <a:ea typeface="Arial"/>
                          <a:cs typeface="Arial"/>
                        </a:rPr>
                        <a:t>Thời gian thực</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725" b="0">
                          <a:solidFill>
                            <a:srgbClr val="142D52"/>
                          </a:solidFill>
                          <a:latin typeface="Arial"/>
                          <a:ea typeface="Arial"/>
                          <a:cs typeface="Arial"/>
                        </a:rPr>
                        <a:t>Socket.IO, BullMQ, Redis Streams</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725" b="0">
                          <a:solidFill>
                            <a:srgbClr val="142D52"/>
                          </a:solidFill>
                          <a:latin typeface="Arial"/>
                          <a:ea typeface="Arial"/>
                          <a:cs typeface="Arial"/>
                        </a:rPr>
                        <a:t>Chat, thông báo, xử lý nền</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extLst>
                  <a:ext uri="{0D108BD9-81ED-4DB2-BD59-A6C34878D82A}">
                    <a16:rowId xmlns:a16="http://schemas.microsoft.com/office/drawing/2014/main" val="10005"/>
                  </a:ext>
                </a:extLst>
              </a:tr>
              <a:tr h="578304">
                <a:tc>
                  <a:txBody>
                    <a:bodyPr/>
                    <a:lstStyle/>
                    <a:p>
                      <a:r>
                        <a:rPr sz="1725" b="0">
                          <a:solidFill>
                            <a:srgbClr val="142D52"/>
                          </a:solidFill>
                          <a:latin typeface="Arial"/>
                          <a:ea typeface="Arial"/>
                          <a:cs typeface="Arial"/>
                        </a:rPr>
                        <a:t>Hạ tầng</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725" b="0">
                          <a:solidFill>
                            <a:srgbClr val="142D52"/>
                          </a:solidFill>
                          <a:latin typeface="Arial"/>
                          <a:ea typeface="Arial"/>
                          <a:cs typeface="Arial"/>
                        </a:rPr>
                        <a:t>Docker, Nginx, S3, GitHub Actions</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725" b="0">
                          <a:solidFill>
                            <a:srgbClr val="142D52"/>
                          </a:solidFill>
                          <a:latin typeface="Arial"/>
                          <a:ea typeface="Arial"/>
                          <a:cs typeface="Arial"/>
                        </a:rPr>
                        <a:t>Lưu trữ, triển khai và CI/CD</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extLst>
                  <a:ext uri="{0D108BD9-81ED-4DB2-BD59-A6C34878D82A}">
                    <a16:rowId xmlns:a16="http://schemas.microsoft.com/office/drawing/2014/main" val="10006"/>
                  </a:ext>
                </a:extLst>
              </a:tr>
            </a:tbl>
          </a:graphicData>
        </a:graphic>
      </p:graphicFrame>
      <p:sp>
        <p:nvSpPr>
          <p:cNvPr id="6" name="Lựa chọn công nghệ theo phạm vi, quy mô dữ liệu và yêu cầu tích h">
            <a:extLst>
              <a:ext uri="{FF2B5EF4-FFF2-40B4-BE49-F238E27FC236}">
                <a16:creationId xmlns:a16="http://schemas.microsoft.com/office/drawing/2014/main" id="{8910A3F6-4606-4DFE-9CBC-AFA4A75639E1}"/>
              </a:ext>
            </a:extLst>
          </p:cNvPr>
          <p:cNvSpPr>
            <a:spLocks noGrp="1"/>
          </p:cNvSpPr>
          <p:nvPr/>
        </p:nvSpPr>
        <p:spPr>
          <a:xfrm>
            <a:off x="609600" y="5838825"/>
            <a:ext cx="10839450" cy="342900"/>
          </a:xfrm>
          <a:prstGeom prst="rect">
            <a:avLst/>
          </a:prstGeom>
          <a:noFill/>
          <a:ln w="0">
            <a:noFill/>
          </a:ln>
        </p:spPr>
        <p:txBody>
          <a:bodyPr wrap="square" lIns="0" tIns="0" rIns="0" bIns="0" anchor="t">
            <a:noAutofit/>
          </a:bodyPr>
          <a:lstStyle>
            <a:defPPr>
              <a:defRPr sz="1275" b="0">
                <a:solidFill>
                  <a:srgbClr val="526176"/>
                </a:solidFill>
                <a:latin typeface="Arial"/>
                <a:ea typeface="Arial"/>
                <a:cs typeface="Arial"/>
              </a:defRPr>
            </a:defPPr>
            <a:lvl1pPr>
              <a:buNone/>
              <a:defRPr sz="1275" b="0">
                <a:solidFill>
                  <a:srgbClr val="526176"/>
                </a:solidFill>
                <a:latin typeface="Arial"/>
                <a:ea typeface="Arial"/>
                <a:cs typeface="Arial"/>
              </a:defRPr>
            </a:lvl1pPr>
            <a:lvl2pPr>
              <a:buNone/>
              <a:defRPr sz="1275" b="0">
                <a:solidFill>
                  <a:srgbClr val="526176"/>
                </a:solidFill>
                <a:latin typeface="Arial"/>
                <a:ea typeface="Arial"/>
                <a:cs typeface="Arial"/>
              </a:defRPr>
            </a:lvl2pPr>
            <a:lvl3pPr>
              <a:buNone/>
              <a:defRPr sz="1275" b="0">
                <a:solidFill>
                  <a:srgbClr val="526176"/>
                </a:solidFill>
                <a:latin typeface="Arial"/>
                <a:ea typeface="Arial"/>
                <a:cs typeface="Arial"/>
              </a:defRPr>
            </a:lvl3pPr>
            <a:lvl4pPr>
              <a:buNone/>
              <a:defRPr sz="1275" b="0">
                <a:solidFill>
                  <a:srgbClr val="526176"/>
                </a:solidFill>
                <a:latin typeface="Arial"/>
                <a:ea typeface="Arial"/>
                <a:cs typeface="Arial"/>
              </a:defRPr>
            </a:lvl4pPr>
            <a:lvl5pPr>
              <a:buNone/>
              <a:defRPr sz="1275" b="0">
                <a:solidFill>
                  <a:srgbClr val="526176"/>
                </a:solidFill>
                <a:latin typeface="Arial"/>
                <a:ea typeface="Arial"/>
                <a:cs typeface="Arial"/>
              </a:defRPr>
            </a:lvl5pPr>
            <a:lvl6pPr>
              <a:buNone/>
              <a:defRPr sz="1275" b="0">
                <a:solidFill>
                  <a:srgbClr val="526176"/>
                </a:solidFill>
                <a:latin typeface="Arial"/>
                <a:ea typeface="Arial"/>
                <a:cs typeface="Arial"/>
              </a:defRPr>
            </a:lvl6pPr>
            <a:lvl7pPr>
              <a:buNone/>
              <a:defRPr sz="1275" b="0">
                <a:solidFill>
                  <a:srgbClr val="526176"/>
                </a:solidFill>
                <a:latin typeface="Arial"/>
                <a:ea typeface="Arial"/>
                <a:cs typeface="Arial"/>
              </a:defRPr>
            </a:lvl7pPr>
            <a:lvl8pPr>
              <a:buNone/>
              <a:defRPr sz="1275" b="0">
                <a:solidFill>
                  <a:srgbClr val="526176"/>
                </a:solidFill>
                <a:latin typeface="Arial"/>
                <a:ea typeface="Arial"/>
                <a:cs typeface="Arial"/>
              </a:defRPr>
            </a:lvl8pPr>
            <a:lvl9pPr>
              <a:buNone/>
              <a:defRPr sz="1275" b="0">
                <a:solidFill>
                  <a:srgbClr val="526176"/>
                </a:solidFill>
                <a:latin typeface="Arial"/>
                <a:ea typeface="Arial"/>
                <a:cs typeface="Arial"/>
              </a:defRPr>
            </a:lvl9pPr>
          </a:lstStyle>
          <a:p>
            <a:pPr>
              <a:buNone/>
              <a:defRPr sz="1275" b="0">
                <a:solidFill>
                  <a:srgbClr val="526176"/>
                </a:solidFill>
                <a:latin typeface="Arial"/>
                <a:ea typeface="Arial"/>
                <a:cs typeface="Arial"/>
              </a:defRPr>
            </a:pPr>
            <a:r>
              <a:rPr sz="1275" b="0">
                <a:solidFill>
                  <a:srgbClr val="526176"/>
                </a:solidFill>
                <a:latin typeface="Arial"/>
                <a:ea typeface="Arial"/>
                <a:cs typeface="Arial"/>
              </a:rPr>
              <a:t>Ntechs Lựa chọn công nghệ theo phạm vi, quy mô dữ liệu và yêu cầu tích hợp của dự án.</a:t>
            </a:r>
          </a:p>
        </p:txBody>
      </p:sp>
      <p:sp>
        <p:nvSpPr>
          <p:cNvPr id="8" name="NTechs footer divider">
            <a:extLst>
              <a:ext uri="{FF2B5EF4-FFF2-40B4-BE49-F238E27FC236}">
                <a16:creationId xmlns:a16="http://schemas.microsoft.com/office/drawing/2014/main" id="{6B10D44C-B620-42D0-AEF4-912200A421FE}"/>
              </a:ext>
            </a:extLst>
          </p:cNvPr>
          <p:cNvSpPr>
            <a:spLocks noGrp="1"/>
          </p:cNvSpPr>
          <p:nvPr/>
        </p:nvSpPr>
        <p:spPr>
          <a:xfrm>
            <a:off x="609600" y="6381750"/>
            <a:ext cx="10953750" cy="9525"/>
          </a:xfrm>
          <a:prstGeom prst="rect">
            <a:avLst/>
          </a:prstGeom>
          <a:solidFill>
            <a:srgbClr val="DAE1EC"/>
          </a:solidFill>
          <a:ln w="0">
            <a:noFill/>
          </a:ln>
        </p:spPr>
      </p:sp>
      <p:sp>
        <p:nvSpPr>
          <p:cNvPr id="9" name="NTechs company footer">
            <a:extLst>
              <a:ext uri="{FF2B5EF4-FFF2-40B4-BE49-F238E27FC236}">
                <a16:creationId xmlns:a16="http://schemas.microsoft.com/office/drawing/2014/main" id="{99459799-2201-4D28-B55F-2FCDF52DED1A}"/>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0" name="NTechs website footer">
            <a:extLst>
              <a:ext uri="{FF2B5EF4-FFF2-40B4-BE49-F238E27FC236}">
                <a16:creationId xmlns:a16="http://schemas.microsoft.com/office/drawing/2014/main" id="{D5582459-B675-4110-BD08-CED9637D893E}"/>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1" name="NTechs page number">
            <a:extLst>
              <a:ext uri="{FF2B5EF4-FFF2-40B4-BE49-F238E27FC236}">
                <a16:creationId xmlns:a16="http://schemas.microsoft.com/office/drawing/2014/main" id="{055FFA90-7A48-4FB1-977F-4287011571F1}"/>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10</a:t>
            </a:r>
            <a:endParaRPr sz="1200"/>
          </a:p>
        </p:txBody>
      </p:sp>
    </p:spTree>
    <p:extLst>
      <p:ext uri="{BB962C8B-B14F-4D97-AF65-F5344CB8AC3E}">
        <p14:creationId xmlns:p14="http://schemas.microsoft.com/office/powerpoint/2010/main" val="1294522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Chất lượng và bảo mật">
            <a:extLst>
              <a:ext uri="{FF2B5EF4-FFF2-40B4-BE49-F238E27FC236}">
                <a16:creationId xmlns:a16="http://schemas.microsoft.com/office/drawing/2014/main" id="{FA4F18B8-C64E-4CE4-9F9F-83C2F0DF0E1B}"/>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Chất lượng và bảo mật</a:t>
            </a:r>
          </a:p>
        </p:txBody>
      </p:sp>
      <p:pic>
        <p:nvPicPr>
          <p:cNvPr id="2" name="Picture 1">
            <a:extLst>
              <a:ext uri="{FF2B5EF4-FFF2-40B4-BE49-F238E27FC236}">
                <a16:creationId xmlns:a16="http://schemas.microsoft.com/office/drawing/2014/main" id="{90FE6426-132E-472F-B21C-46CFB96D2103}"/>
              </a:ext>
            </a:extLst>
          </p:cNvPr>
          <p:cNvPicPr>
            <a:picLocks noChangeAspect="1"/>
          </p:cNvPicPr>
          <p:nvPr/>
        </p:nvPicPr>
        <p:blipFill>
          <a:blip r:embed="rId3"/>
          <a:stretch/>
        </p:blipFill>
        <p:spPr>
          <a:xfrm>
            <a:off x="10620375" y="403456"/>
            <a:ext cx="952500" cy="564689"/>
          </a:xfrm>
          <a:prstGeom prst="rect">
            <a:avLst/>
          </a:prstGeom>
        </p:spPr>
      </p:pic>
      <p:sp>
        <p:nvSpPr>
          <p:cNvPr id="5" name="Phân quyền và dữ liệu">
            <a:extLst>
              <a:ext uri="{FF2B5EF4-FFF2-40B4-BE49-F238E27FC236}">
                <a16:creationId xmlns:a16="http://schemas.microsoft.com/office/drawing/2014/main" id="{1A2E897F-CE1F-4D8E-AC7B-EFB734566BB9}"/>
              </a:ext>
            </a:extLst>
          </p:cNvPr>
          <p:cNvSpPr>
            <a:spLocks noGrp="1"/>
          </p:cNvSpPr>
          <p:nvPr/>
        </p:nvSpPr>
        <p:spPr>
          <a:xfrm>
            <a:off x="609600" y="1714500"/>
            <a:ext cx="50482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Phân quyền và dữ liệu</a:t>
            </a:r>
          </a:p>
        </p:txBody>
      </p:sp>
      <p:sp>
        <p:nvSpPr>
          <p:cNvPr id="6" name="Kiểm tra quyền tại máy chủ, giới hạn phạm vi truy cập và che dữ l">
            <a:extLst>
              <a:ext uri="{FF2B5EF4-FFF2-40B4-BE49-F238E27FC236}">
                <a16:creationId xmlns:a16="http://schemas.microsoft.com/office/drawing/2014/main" id="{6EF4CBE2-FF04-4672-B6DE-C834B5707EEB}"/>
              </a:ext>
            </a:extLst>
          </p:cNvPr>
          <p:cNvSpPr>
            <a:spLocks noGrp="1"/>
          </p:cNvSpPr>
          <p:nvPr/>
        </p:nvSpPr>
        <p:spPr>
          <a:xfrm>
            <a:off x="609600" y="2181225"/>
            <a:ext cx="5048250" cy="10477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Kiểm tra quyền tại máy chủ, giới hạn phạm vi truy cập và che dữ liệu nhạy cảm.</a:t>
            </a:r>
          </a:p>
        </p:txBody>
      </p:sp>
      <p:sp>
        <p:nvSpPr>
          <p:cNvPr id="7" name="Truy vết thao tác">
            <a:extLst>
              <a:ext uri="{FF2B5EF4-FFF2-40B4-BE49-F238E27FC236}">
                <a16:creationId xmlns:a16="http://schemas.microsoft.com/office/drawing/2014/main" id="{F650C769-C79B-46FB-B9DF-858BF03CDFA2}"/>
              </a:ext>
            </a:extLst>
          </p:cNvPr>
          <p:cNvSpPr>
            <a:spLocks noGrp="1"/>
          </p:cNvSpPr>
          <p:nvPr/>
        </p:nvSpPr>
        <p:spPr>
          <a:xfrm>
            <a:off x="6400800" y="1714500"/>
            <a:ext cx="50482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Truy vết thao tác</a:t>
            </a:r>
          </a:p>
        </p:txBody>
      </p:sp>
      <p:sp>
        <p:nvSpPr>
          <p:cNvPr id="8" name="Nhật ký kiểm toán ghi nhận thay đổi và hỗ trợ đối soát nghiệp vụ.">
            <a:extLst>
              <a:ext uri="{FF2B5EF4-FFF2-40B4-BE49-F238E27FC236}">
                <a16:creationId xmlns:a16="http://schemas.microsoft.com/office/drawing/2014/main" id="{9EEAD5BD-0E94-4006-A351-AA158F17AC23}"/>
              </a:ext>
            </a:extLst>
          </p:cNvPr>
          <p:cNvSpPr>
            <a:spLocks noGrp="1"/>
          </p:cNvSpPr>
          <p:nvPr/>
        </p:nvSpPr>
        <p:spPr>
          <a:xfrm>
            <a:off x="6400800" y="2181225"/>
            <a:ext cx="5048250" cy="10477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Nhật ký kiểm toán ghi nhận thay đổi và hỗ trợ đối soát nghiệp vụ.</a:t>
            </a:r>
          </a:p>
        </p:txBody>
      </p:sp>
      <p:sp>
        <p:nvSpPr>
          <p:cNvPr id="9" name="Kiểm thử trước phát hành">
            <a:extLst>
              <a:ext uri="{FF2B5EF4-FFF2-40B4-BE49-F238E27FC236}">
                <a16:creationId xmlns:a16="http://schemas.microsoft.com/office/drawing/2014/main" id="{7747CA4F-3065-4D2C-BF66-010003F15AEE}"/>
              </a:ext>
            </a:extLst>
          </p:cNvPr>
          <p:cNvSpPr>
            <a:spLocks noGrp="1"/>
          </p:cNvSpPr>
          <p:nvPr/>
        </p:nvSpPr>
        <p:spPr>
          <a:xfrm>
            <a:off x="609600" y="3886200"/>
            <a:ext cx="50482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Kiểm thử trước phát hành</a:t>
            </a:r>
          </a:p>
        </p:txBody>
      </p:sp>
      <p:sp>
        <p:nvSpPr>
          <p:cNvPr id="10" name="Kiểm thử chức năng, API, phân quyền và luồng sử dụng trên thiết b">
            <a:extLst>
              <a:ext uri="{FF2B5EF4-FFF2-40B4-BE49-F238E27FC236}">
                <a16:creationId xmlns:a16="http://schemas.microsoft.com/office/drawing/2014/main" id="{D33DA022-39EA-45E7-99F0-99E65574D7B1}"/>
              </a:ext>
            </a:extLst>
          </p:cNvPr>
          <p:cNvSpPr>
            <a:spLocks noGrp="1"/>
          </p:cNvSpPr>
          <p:nvPr/>
        </p:nvSpPr>
        <p:spPr>
          <a:xfrm>
            <a:off x="609600" y="4352925"/>
            <a:ext cx="5048250" cy="10477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Kiểm thử chức năng, API, phân quyền và luồng sử dụng trên thiết bị thật.</a:t>
            </a:r>
          </a:p>
        </p:txBody>
      </p:sp>
      <p:sp>
        <p:nvSpPr>
          <p:cNvPr id="11" name="Triển khai có kiểm soát">
            <a:extLst>
              <a:ext uri="{FF2B5EF4-FFF2-40B4-BE49-F238E27FC236}">
                <a16:creationId xmlns:a16="http://schemas.microsoft.com/office/drawing/2014/main" id="{9D354D4E-7EB3-4610-9CB4-068F4808E721}"/>
              </a:ext>
            </a:extLst>
          </p:cNvPr>
          <p:cNvSpPr>
            <a:spLocks noGrp="1"/>
          </p:cNvSpPr>
          <p:nvPr/>
        </p:nvSpPr>
        <p:spPr>
          <a:xfrm>
            <a:off x="6400800" y="3886200"/>
            <a:ext cx="5048250" cy="400050"/>
          </a:xfrm>
          <a:prstGeom prst="rect">
            <a:avLst/>
          </a:prstGeom>
          <a:noFill/>
          <a:ln w="0">
            <a:noFill/>
          </a:ln>
        </p:spPr>
        <p:txBody>
          <a:bodyPr wrap="square" lIns="0" tIns="0" rIns="0" bIns="0" anchor="t">
            <a:noAutofit/>
          </a:bodyPr>
          <a:lstStyle>
            <a:defPPr>
              <a:defRPr sz="2175" b="1">
                <a:solidFill>
                  <a:srgbClr val="1B4F9F"/>
                </a:solidFill>
                <a:latin typeface="Arial"/>
                <a:ea typeface="Arial"/>
                <a:cs typeface="Arial"/>
              </a:defRPr>
            </a:defPPr>
            <a:lvl1pPr>
              <a:buNone/>
              <a:defRPr sz="2175" b="1">
                <a:solidFill>
                  <a:srgbClr val="1B4F9F"/>
                </a:solidFill>
                <a:latin typeface="Arial"/>
                <a:ea typeface="Arial"/>
                <a:cs typeface="Arial"/>
              </a:defRPr>
            </a:lvl1pPr>
            <a:lvl2pPr>
              <a:buNone/>
              <a:defRPr sz="2175" b="1">
                <a:solidFill>
                  <a:srgbClr val="1B4F9F"/>
                </a:solidFill>
                <a:latin typeface="Arial"/>
                <a:ea typeface="Arial"/>
                <a:cs typeface="Arial"/>
              </a:defRPr>
            </a:lvl2pPr>
            <a:lvl3pPr>
              <a:buNone/>
              <a:defRPr sz="2175" b="1">
                <a:solidFill>
                  <a:srgbClr val="1B4F9F"/>
                </a:solidFill>
                <a:latin typeface="Arial"/>
                <a:ea typeface="Arial"/>
                <a:cs typeface="Arial"/>
              </a:defRPr>
            </a:lvl3pPr>
            <a:lvl4pPr>
              <a:buNone/>
              <a:defRPr sz="2175" b="1">
                <a:solidFill>
                  <a:srgbClr val="1B4F9F"/>
                </a:solidFill>
                <a:latin typeface="Arial"/>
                <a:ea typeface="Arial"/>
                <a:cs typeface="Arial"/>
              </a:defRPr>
            </a:lvl4pPr>
            <a:lvl5pPr>
              <a:buNone/>
              <a:defRPr sz="2175" b="1">
                <a:solidFill>
                  <a:srgbClr val="1B4F9F"/>
                </a:solidFill>
                <a:latin typeface="Arial"/>
                <a:ea typeface="Arial"/>
                <a:cs typeface="Arial"/>
              </a:defRPr>
            </a:lvl5pPr>
            <a:lvl6pPr>
              <a:buNone/>
              <a:defRPr sz="2175" b="1">
                <a:solidFill>
                  <a:srgbClr val="1B4F9F"/>
                </a:solidFill>
                <a:latin typeface="Arial"/>
                <a:ea typeface="Arial"/>
                <a:cs typeface="Arial"/>
              </a:defRPr>
            </a:lvl6pPr>
            <a:lvl7pPr>
              <a:buNone/>
              <a:defRPr sz="2175" b="1">
                <a:solidFill>
                  <a:srgbClr val="1B4F9F"/>
                </a:solidFill>
                <a:latin typeface="Arial"/>
                <a:ea typeface="Arial"/>
                <a:cs typeface="Arial"/>
              </a:defRPr>
            </a:lvl7pPr>
            <a:lvl8pPr>
              <a:buNone/>
              <a:defRPr sz="2175" b="1">
                <a:solidFill>
                  <a:srgbClr val="1B4F9F"/>
                </a:solidFill>
                <a:latin typeface="Arial"/>
                <a:ea typeface="Arial"/>
                <a:cs typeface="Arial"/>
              </a:defRPr>
            </a:lvl8pPr>
            <a:lvl9pPr>
              <a:buNone/>
              <a:defRPr sz="2175" b="1">
                <a:solidFill>
                  <a:srgbClr val="1B4F9F"/>
                </a:solidFill>
                <a:latin typeface="Arial"/>
                <a:ea typeface="Arial"/>
                <a:cs typeface="Arial"/>
              </a:defRPr>
            </a:lvl9pPr>
          </a:lstStyle>
          <a:p>
            <a:pPr>
              <a:buNone/>
              <a:defRPr sz="2175" b="1">
                <a:solidFill>
                  <a:srgbClr val="1B4F9F"/>
                </a:solidFill>
                <a:latin typeface="Arial"/>
                <a:ea typeface="Arial"/>
                <a:cs typeface="Arial"/>
              </a:defRPr>
            </a:pPr>
            <a:r>
              <a:rPr sz="2175" b="1">
                <a:solidFill>
                  <a:srgbClr val="1B4F9F"/>
                </a:solidFill>
                <a:latin typeface="Arial"/>
                <a:ea typeface="Arial"/>
                <a:cs typeface="Arial"/>
              </a:rPr>
              <a:t>Triển khai có kiểm soát</a:t>
            </a:r>
          </a:p>
        </p:txBody>
      </p:sp>
      <p:sp>
        <p:nvSpPr>
          <p:cNvPr id="12" name="Tách môi trường phát triển, kiểm thử và production. Có phương án ">
            <a:extLst>
              <a:ext uri="{FF2B5EF4-FFF2-40B4-BE49-F238E27FC236}">
                <a16:creationId xmlns:a16="http://schemas.microsoft.com/office/drawing/2014/main" id="{311BE5F5-E88B-41DB-AFC7-0C03789FF850}"/>
              </a:ext>
            </a:extLst>
          </p:cNvPr>
          <p:cNvSpPr>
            <a:spLocks noGrp="1"/>
          </p:cNvSpPr>
          <p:nvPr/>
        </p:nvSpPr>
        <p:spPr>
          <a:xfrm>
            <a:off x="6400800" y="4352925"/>
            <a:ext cx="5048250" cy="10477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Tách môi trường phát triển, kiểm thử và production. Có phương án sao lưu và khôi phục.</a:t>
            </a:r>
          </a:p>
        </p:txBody>
      </p:sp>
      <p:sp>
        <p:nvSpPr>
          <p:cNvPr id="14" name="NTechs footer divider">
            <a:extLst>
              <a:ext uri="{FF2B5EF4-FFF2-40B4-BE49-F238E27FC236}">
                <a16:creationId xmlns:a16="http://schemas.microsoft.com/office/drawing/2014/main" id="{72E2B937-8C46-4AF0-B035-548710AA893E}"/>
              </a:ext>
            </a:extLst>
          </p:cNvPr>
          <p:cNvSpPr>
            <a:spLocks noGrp="1"/>
          </p:cNvSpPr>
          <p:nvPr/>
        </p:nvSpPr>
        <p:spPr>
          <a:xfrm>
            <a:off x="609600" y="6381750"/>
            <a:ext cx="10953750" cy="9525"/>
          </a:xfrm>
          <a:prstGeom prst="rect">
            <a:avLst/>
          </a:prstGeom>
          <a:solidFill>
            <a:srgbClr val="DAE1EC"/>
          </a:solidFill>
          <a:ln w="0">
            <a:noFill/>
          </a:ln>
        </p:spPr>
      </p:sp>
      <p:sp>
        <p:nvSpPr>
          <p:cNvPr id="15" name="NTechs company footer">
            <a:extLst>
              <a:ext uri="{FF2B5EF4-FFF2-40B4-BE49-F238E27FC236}">
                <a16:creationId xmlns:a16="http://schemas.microsoft.com/office/drawing/2014/main" id="{C86C84FF-7E24-427F-B4C4-15C67FA37881}"/>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6" name="NTechs website footer">
            <a:extLst>
              <a:ext uri="{FF2B5EF4-FFF2-40B4-BE49-F238E27FC236}">
                <a16:creationId xmlns:a16="http://schemas.microsoft.com/office/drawing/2014/main" id="{4F2550A6-FADD-416B-9DF7-089C32BEDF99}"/>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7" name="NTechs page number">
            <a:extLst>
              <a:ext uri="{FF2B5EF4-FFF2-40B4-BE49-F238E27FC236}">
                <a16:creationId xmlns:a16="http://schemas.microsoft.com/office/drawing/2014/main" id="{D833358D-4D34-4200-A60A-26AC06D1809F}"/>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11</a:t>
            </a:r>
            <a:endParaRPr sz="1200"/>
          </a:p>
        </p:txBody>
      </p:sp>
    </p:spTree>
    <p:extLst>
      <p:ext uri="{BB962C8B-B14F-4D97-AF65-F5344CB8AC3E}">
        <p14:creationId xmlns:p14="http://schemas.microsoft.com/office/powerpoint/2010/main" val="2123652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Dự án và khách hàng tiêu biểu">
            <a:extLst>
              <a:ext uri="{FF2B5EF4-FFF2-40B4-BE49-F238E27FC236}">
                <a16:creationId xmlns:a16="http://schemas.microsoft.com/office/drawing/2014/main" id="{A4FE7B62-D120-4991-AA66-B988E9DB9E58}"/>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Dự án và khách hàng tiêu biểu</a:t>
            </a:r>
          </a:p>
        </p:txBody>
      </p:sp>
      <p:pic>
        <p:nvPicPr>
          <p:cNvPr id="2" name="Picture 1">
            <a:extLst>
              <a:ext uri="{FF2B5EF4-FFF2-40B4-BE49-F238E27FC236}">
                <a16:creationId xmlns:a16="http://schemas.microsoft.com/office/drawing/2014/main" id="{2538A42A-6FF5-497C-AB33-1AC65D2F2B60}"/>
              </a:ext>
            </a:extLst>
          </p:cNvPr>
          <p:cNvPicPr>
            <a:picLocks noChangeAspect="1"/>
          </p:cNvPicPr>
          <p:nvPr/>
        </p:nvPicPr>
        <p:blipFill>
          <a:blip r:embed="rId3"/>
          <a:stretch/>
        </p:blipFill>
        <p:spPr>
          <a:xfrm>
            <a:off x="10620375" y="403456"/>
            <a:ext cx="952500" cy="564689"/>
          </a:xfrm>
          <a:prstGeom prst="rect">
            <a:avLst/>
          </a:prstGeom>
        </p:spPr>
      </p:pic>
      <p:graphicFrame>
        <p:nvGraphicFramePr>
          <p:cNvPr id="5" name="Table 4">
            <a:extLst>
              <a:ext uri="{FF2B5EF4-FFF2-40B4-BE49-F238E27FC236}">
                <a16:creationId xmlns:a16="http://schemas.microsoft.com/office/drawing/2014/main" id="{BDC99C55-6C90-4E56-AFEC-23312BD06B96}"/>
              </a:ext>
            </a:extLst>
          </p:cNvPr>
          <p:cNvGraphicFramePr/>
          <p:nvPr>
            <p:extLst>
              <p:ext uri="{D42A27DB-BD31-4B8C-83A1-F6EECF244321}">
                <p14:modId xmlns:p14="http://schemas.microsoft.com/office/powerpoint/2010/main" val="2480258430"/>
              </p:ext>
            </p:extLst>
          </p:nvPr>
        </p:nvGraphicFramePr>
        <p:xfrm>
          <a:off x="609600" y="1581150"/>
          <a:ext cx="10953750" cy="4191000"/>
        </p:xfrm>
        <a:graphic>
          <a:graphicData uri="http://schemas.openxmlformats.org/drawingml/2006/table">
            <a:tbl>
              <a:tblPr/>
              <a:tblGrid>
                <a:gridCol w="2952750">
                  <a:extLst>
                    <a:ext uri="{9D8B030D-6E8A-4147-A177-3AD203B41FA5}">
                      <a16:colId xmlns:a16="http://schemas.microsoft.com/office/drawing/2014/main" val="20000"/>
                    </a:ext>
                  </a:extLst>
                </a:gridCol>
                <a:gridCol w="4476750">
                  <a:extLst>
                    <a:ext uri="{9D8B030D-6E8A-4147-A177-3AD203B41FA5}">
                      <a16:colId xmlns:a16="http://schemas.microsoft.com/office/drawing/2014/main" val="20001"/>
                    </a:ext>
                  </a:extLst>
                </a:gridCol>
                <a:gridCol w="3524250">
                  <a:extLst>
                    <a:ext uri="{9D8B030D-6E8A-4147-A177-3AD203B41FA5}">
                      <a16:colId xmlns:a16="http://schemas.microsoft.com/office/drawing/2014/main" val="20002"/>
                    </a:ext>
                  </a:extLst>
                </a:gridCol>
              </a:tblGrid>
              <a:tr h="523875">
                <a:tc>
                  <a:txBody>
                    <a:bodyPr/>
                    <a:lstStyle/>
                    <a:p>
                      <a:r>
                        <a:rPr sz="1575" b="1">
                          <a:solidFill>
                            <a:srgbClr val="FFFFFF"/>
                          </a:solidFill>
                          <a:latin typeface="Arial"/>
                          <a:ea typeface="Arial"/>
                          <a:cs typeface="Arial"/>
                        </a:rPr>
                        <a:t>Đơn vị / dự án</a:t>
                      </a:r>
                    </a:p>
                  </a:txBody>
                  <a:tcPr anchor="ctr">
                    <a:lnL w="9525">
                      <a:solidFill>
                        <a:srgbClr val="DAE1EC"/>
                      </a:solidFill>
                      <a:prstDash val="solid"/>
                    </a:lnL>
                    <a:lnR w="9525">
                      <a:solidFill>
                        <a:srgbClr val="DAE1EC"/>
                      </a:solidFill>
                      <a:prstDash val="solid"/>
                    </a:lnR>
                    <a:lnT w="9525">
                      <a:solidFill>
                        <a:srgbClr val="DAE1EC"/>
                      </a:solidFill>
                      <a:prstDash val="solid"/>
                    </a:lnT>
                    <a:lnB w="9525">
                      <a:solidFill>
                        <a:srgbClr val="DAE1EC"/>
                      </a:solidFill>
                      <a:prstDash val="solid"/>
                    </a:lnB>
                    <a:solidFill>
                      <a:srgbClr val="1B4F9F"/>
                    </a:solidFill>
                  </a:tcPr>
                </a:tc>
                <a:tc>
                  <a:txBody>
                    <a:bodyPr/>
                    <a:lstStyle/>
                    <a:p>
                      <a:r>
                        <a:rPr sz="1575" b="1">
                          <a:solidFill>
                            <a:srgbClr val="FFFFFF"/>
                          </a:solidFill>
                          <a:latin typeface="Arial"/>
                          <a:ea typeface="Arial"/>
                          <a:cs typeface="Arial"/>
                        </a:rPr>
                        <a:t>Phạm vi hợp tác</a:t>
                      </a:r>
                    </a:p>
                  </a:txBody>
                  <a:tcPr anchor="ctr">
                    <a:lnL w="9525" cmpd="sng">
                      <a:solidFill>
                        <a:srgbClr val="DAE1EC"/>
                      </a:solidFill>
                      <a:prstDash val="solid"/>
                    </a:lnL>
                    <a:lnR w="9525">
                      <a:solidFill>
                        <a:srgbClr val="DAE1EC"/>
                      </a:solidFill>
                      <a:prstDash val="solid"/>
                    </a:lnR>
                    <a:lnT w="9525">
                      <a:solidFill>
                        <a:srgbClr val="DAE1EC"/>
                      </a:solidFill>
                      <a:prstDash val="solid"/>
                    </a:lnT>
                    <a:lnB w="9525">
                      <a:solidFill>
                        <a:srgbClr val="DAE1EC"/>
                      </a:solidFill>
                      <a:prstDash val="solid"/>
                    </a:lnB>
                    <a:solidFill>
                      <a:srgbClr val="1B4F9F"/>
                    </a:solidFill>
                  </a:tcPr>
                </a:tc>
                <a:tc>
                  <a:txBody>
                    <a:bodyPr/>
                    <a:lstStyle/>
                    <a:p>
                      <a:r>
                        <a:rPr sz="1575" b="1">
                          <a:solidFill>
                            <a:srgbClr val="FFFFFF"/>
                          </a:solidFill>
                          <a:latin typeface="Arial"/>
                          <a:ea typeface="Arial"/>
                          <a:cs typeface="Arial"/>
                        </a:rPr>
                        <a:t>Tình trạng theo hồ sơ</a:t>
                      </a:r>
                    </a:p>
                  </a:txBody>
                  <a:tcPr anchor="ctr">
                    <a:lnL w="9525" cmpd="sng">
                      <a:solidFill>
                        <a:srgbClr val="DAE1EC"/>
                      </a:solidFill>
                      <a:prstDash val="solid"/>
                    </a:lnL>
                    <a:lnR w="9525">
                      <a:solidFill>
                        <a:srgbClr val="DAE1EC"/>
                      </a:solidFill>
                      <a:prstDash val="solid"/>
                    </a:lnR>
                    <a:lnT w="9525">
                      <a:solidFill>
                        <a:srgbClr val="DAE1EC"/>
                      </a:solidFill>
                      <a:prstDash val="solid"/>
                    </a:lnT>
                    <a:lnB w="9525">
                      <a:solidFill>
                        <a:srgbClr val="DAE1EC"/>
                      </a:solidFill>
                      <a:prstDash val="solid"/>
                    </a:lnB>
                    <a:solidFill>
                      <a:srgbClr val="1B4F9F"/>
                    </a:solidFill>
                  </a:tcPr>
                </a:tc>
                <a:extLst>
                  <a:ext uri="{0D108BD9-81ED-4DB2-BD59-A6C34878D82A}">
                    <a16:rowId xmlns:a16="http://schemas.microsoft.com/office/drawing/2014/main" val="10000"/>
                  </a:ext>
                </a:extLst>
              </a:tr>
              <a:tr h="523875">
                <a:tc>
                  <a:txBody>
                    <a:bodyPr/>
                    <a:lstStyle/>
                    <a:p>
                      <a:pPr>
                        <a:lnSpc>
                          <a:spcPct val="100000"/>
                        </a:lnSpc>
                        <a:spcBef>
                          <a:spcPts val="0"/>
                        </a:spcBef>
                        <a:spcAft>
                          <a:spcPts val="0"/>
                        </a:spcAft>
                      </a:pPr>
                      <a:r>
                        <a:rPr sz="1350" b="1">
                          <a:solidFill>
                            <a:srgbClr val="AF5A16"/>
                          </a:solidFill>
                          <a:latin typeface="Arial"/>
                          <a:ea typeface="Arial"/>
                          <a:cs typeface="Arial"/>
                        </a:rPr>
                        <a:t>KOHI - ERP</a:t>
                      </a:r>
                    </a:p>
                    <a:p>
                      <a:pPr>
                        <a:lnSpc>
                          <a:spcPct val="100000"/>
                        </a:lnSpc>
                        <a:spcBef>
                          <a:spcPts val="0"/>
                        </a:spcBef>
                        <a:spcAft>
                          <a:spcPts val="0"/>
                        </a:spcAft>
                      </a:pPr>
                      <a:r>
                        <a:rPr sz="1350" b="1">
                          <a:solidFill>
                            <a:srgbClr val="AF5A16"/>
                          </a:solidFill>
                          <a:latin typeface="Arial"/>
                          <a:ea typeface="Arial"/>
                          <a:cs typeface="Arial"/>
                        </a:rPr>
                        <a:t>Hệ thống nội bộ</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8EE"/>
                    </a:solidFill>
                  </a:tcPr>
                </a:tc>
                <a:tc>
                  <a:txBody>
                    <a:bodyPr/>
                    <a:lstStyle/>
                    <a:p>
                      <a:r>
                        <a:rPr sz="1575" b="0">
                          <a:solidFill>
                            <a:srgbClr val="142D52"/>
                          </a:solidFill>
                          <a:latin typeface="Arial"/>
                          <a:ea typeface="Arial"/>
                          <a:cs typeface="Arial"/>
                        </a:rPr>
                        <a:t>ERP đào tạo, du học và ứng dụng vệ tinh</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575" b="0" dirty="0" err="1">
                          <a:solidFill>
                            <a:srgbClr val="142D52"/>
                          </a:solidFill>
                          <a:latin typeface="Arial"/>
                          <a:ea typeface="Arial"/>
                          <a:cs typeface="Arial"/>
                        </a:rPr>
                        <a:t>Đang</a:t>
                      </a:r>
                      <a:r>
                        <a:rPr sz="1575" b="0" dirty="0">
                          <a:solidFill>
                            <a:srgbClr val="142D52"/>
                          </a:solidFill>
                          <a:latin typeface="Arial"/>
                          <a:ea typeface="Arial"/>
                          <a:cs typeface="Arial"/>
                        </a:rPr>
                        <a:t> </a:t>
                      </a:r>
                      <a:r>
                        <a:rPr sz="1575" b="0" dirty="0" err="1">
                          <a:solidFill>
                            <a:srgbClr val="142D52"/>
                          </a:solidFill>
                          <a:latin typeface="Arial"/>
                          <a:ea typeface="Arial"/>
                          <a:cs typeface="Arial"/>
                        </a:rPr>
                        <a:t>vận</a:t>
                      </a:r>
                      <a:r>
                        <a:rPr sz="1575" b="0" dirty="0">
                          <a:solidFill>
                            <a:srgbClr val="142D52"/>
                          </a:solidFill>
                          <a:latin typeface="Arial"/>
                          <a:ea typeface="Arial"/>
                          <a:cs typeface="Arial"/>
                        </a:rPr>
                        <a:t> </a:t>
                      </a:r>
                      <a:r>
                        <a:rPr sz="1575" b="0" dirty="0" err="1">
                          <a:solidFill>
                            <a:srgbClr val="142D52"/>
                          </a:solidFill>
                          <a:latin typeface="Arial"/>
                          <a:ea typeface="Arial"/>
                          <a:cs typeface="Arial"/>
                        </a:rPr>
                        <a:t>hành</a:t>
                      </a:r>
                      <a:r>
                        <a:rPr lang="en-US" sz="1575" b="0" dirty="0">
                          <a:solidFill>
                            <a:srgbClr val="142D52"/>
                          </a:solidFill>
                          <a:latin typeface="Arial"/>
                          <a:ea typeface="Arial"/>
                          <a:cs typeface="Arial"/>
                        </a:rPr>
                        <a:t> </a:t>
                      </a:r>
                      <a:r>
                        <a:rPr lang="en-US" sz="1575" b="0" dirty="0" err="1">
                          <a:solidFill>
                            <a:srgbClr val="142D52"/>
                          </a:solidFill>
                          <a:latin typeface="Arial"/>
                          <a:ea typeface="Arial"/>
                          <a:cs typeface="Arial"/>
                        </a:rPr>
                        <a:t>nội</a:t>
                      </a:r>
                      <a:r>
                        <a:rPr lang="en-US" sz="1575" b="0" dirty="0">
                          <a:solidFill>
                            <a:srgbClr val="142D52"/>
                          </a:solidFill>
                          <a:latin typeface="Arial"/>
                          <a:ea typeface="Arial"/>
                          <a:cs typeface="Arial"/>
                        </a:rPr>
                        <a:t> </a:t>
                      </a:r>
                      <a:r>
                        <a:rPr lang="en-US" sz="1575" b="0">
                          <a:solidFill>
                            <a:srgbClr val="142D52"/>
                          </a:solidFill>
                          <a:latin typeface="Arial"/>
                          <a:ea typeface="Arial"/>
                          <a:cs typeface="Arial"/>
                        </a:rPr>
                        <a:t>bộ</a:t>
                      </a:r>
                      <a:endParaRPr sz="1575" b="0">
                        <a:solidFill>
                          <a:srgbClr val="142D52"/>
                        </a:solidFill>
                        <a:latin typeface="Arial"/>
                        <a:ea typeface="Arial"/>
                        <a:cs typeface="Arial"/>
                      </a:endParaRP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extLst>
                  <a:ext uri="{0D108BD9-81ED-4DB2-BD59-A6C34878D82A}">
                    <a16:rowId xmlns:a16="http://schemas.microsoft.com/office/drawing/2014/main" val="10002"/>
                  </a:ext>
                </a:extLst>
              </a:tr>
              <a:tr h="523875">
                <a:tc>
                  <a:txBody>
                    <a:bodyPr/>
                    <a:lstStyle/>
                    <a:p>
                      <a:r>
                        <a:rPr sz="1575" b="1">
                          <a:solidFill>
                            <a:srgbClr val="4E4BB2"/>
                          </a:solidFill>
                          <a:latin typeface="Arial"/>
                          <a:ea typeface="Arial"/>
                          <a:cs typeface="Arial"/>
                        </a:rPr>
                        <a:t>NTechs Education / LMS</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5F5FD"/>
                    </a:solidFill>
                  </a:tcPr>
                </a:tc>
                <a:tc>
                  <a:txBody>
                    <a:bodyPr/>
                    <a:lstStyle/>
                    <a:p>
                      <a:r>
                        <a:rPr sz="1575" b="0">
                          <a:solidFill>
                            <a:srgbClr val="142D52"/>
                          </a:solidFill>
                          <a:latin typeface="Arial"/>
                          <a:ea typeface="Arial"/>
                          <a:cs typeface="Arial"/>
                        </a:rPr>
                        <a:t>Quản trị đào tạo và học tập trực tuyến</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575" b="0">
                          <a:solidFill>
                            <a:srgbClr val="142D52"/>
                          </a:solidFill>
                          <a:latin typeface="Arial"/>
                          <a:ea typeface="Arial"/>
                          <a:cs typeface="Arial"/>
                        </a:rPr>
                        <a:t>Chạy nội bộ khách hàng</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extLst>
                  <a:ext uri="{0D108BD9-81ED-4DB2-BD59-A6C34878D82A}">
                    <a16:rowId xmlns:a16="http://schemas.microsoft.com/office/drawing/2014/main" val="10003"/>
                  </a:ext>
                </a:extLst>
              </a:tr>
              <a:tr h="523875">
                <a:tc>
                  <a:txBody>
                    <a:bodyPr/>
                    <a:lstStyle/>
                    <a:p>
                      <a:r>
                        <a:rPr sz="1575" b="1">
                          <a:solidFill>
                            <a:srgbClr val="A92B3D"/>
                          </a:solidFill>
                          <a:latin typeface="Arial"/>
                          <a:ea typeface="Arial"/>
                          <a:cs typeface="Arial"/>
                        </a:rPr>
                        <a:t>RBIS International School</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9F6"/>
                    </a:solidFill>
                  </a:tcPr>
                </a:tc>
                <a:tc>
                  <a:txBody>
                    <a:bodyPr/>
                    <a:lstStyle/>
                    <a:p>
                      <a:r>
                        <a:rPr sz="1575" b="0">
                          <a:solidFill>
                            <a:srgbClr val="142D52"/>
                          </a:solidFill>
                          <a:latin typeface="Arial"/>
                          <a:ea typeface="Arial"/>
                          <a:cs typeface="Arial"/>
                        </a:rPr>
                        <a:t>Website giới thiệu và tuyển sinh</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575" b="0">
                          <a:solidFill>
                            <a:srgbClr val="142D52"/>
                          </a:solidFill>
                          <a:latin typeface="Arial"/>
                          <a:ea typeface="Arial"/>
                          <a:cs typeface="Arial"/>
                        </a:rPr>
                        <a:t>Website đang hoạt động</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extLst>
                  <a:ext uri="{0D108BD9-81ED-4DB2-BD59-A6C34878D82A}">
                    <a16:rowId xmlns:a16="http://schemas.microsoft.com/office/drawing/2014/main" val="10001"/>
                  </a:ext>
                </a:extLst>
              </a:tr>
              <a:tr h="523875">
                <a:tc>
                  <a:txBody>
                    <a:bodyPr/>
                    <a:lstStyle/>
                    <a:p>
                      <a:r>
                        <a:rPr sz="1575" b="1">
                          <a:solidFill>
                            <a:srgbClr val="008596"/>
                          </a:solidFill>
                          <a:latin typeface="Arial"/>
                          <a:ea typeface="Arial"/>
                          <a:cs typeface="Arial"/>
                        </a:rPr>
                        <a:t>Doolite</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0FBFB"/>
                    </a:solidFill>
                  </a:tcPr>
                </a:tc>
                <a:tc>
                  <a:txBody>
                    <a:bodyPr/>
                    <a:lstStyle/>
                    <a:p>
                      <a:r>
                        <a:rPr sz="1575" b="0">
                          <a:solidFill>
                            <a:srgbClr val="142D52"/>
                          </a:solidFill>
                          <a:latin typeface="Arial"/>
                          <a:ea typeface="Arial"/>
                          <a:cs typeface="Arial"/>
                        </a:rPr>
                        <a:t>Ứng dụng hẹn hò và hệ thống quản trị</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575" b="0">
                          <a:solidFill>
                            <a:srgbClr val="142D52"/>
                          </a:solidFill>
                          <a:latin typeface="Arial"/>
                          <a:ea typeface="Arial"/>
                          <a:cs typeface="Arial"/>
                        </a:rPr>
                        <a:t>Backend production, app </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extLst>
                  <a:ext uri="{0D108BD9-81ED-4DB2-BD59-A6C34878D82A}">
                    <a16:rowId xmlns:a16="http://schemas.microsoft.com/office/drawing/2014/main" val="10004"/>
                  </a:ext>
                </a:extLst>
              </a:tr>
              <a:tr h="523875">
                <a:tc>
                  <a:txBody>
                    <a:bodyPr/>
                    <a:lstStyle/>
                    <a:p>
                      <a:r>
                        <a:rPr sz="1575" b="1">
                          <a:solidFill>
                            <a:srgbClr val="7C3A9F"/>
                          </a:solidFill>
                          <a:latin typeface="Arial"/>
                          <a:ea typeface="Arial"/>
                          <a:cs typeface="Arial"/>
                        </a:rPr>
                        <a:t>MiraGo</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AF4FC"/>
                    </a:solidFill>
                  </a:tcPr>
                </a:tc>
                <a:tc>
                  <a:txBody>
                    <a:bodyPr/>
                    <a:lstStyle/>
                    <a:p>
                      <a:r>
                        <a:rPr sz="1575" b="0">
                          <a:solidFill>
                            <a:srgbClr val="142D52"/>
                          </a:solidFill>
                          <a:latin typeface="Arial"/>
                          <a:ea typeface="Arial"/>
                          <a:cs typeface="Arial"/>
                        </a:rPr>
                        <a:t>Ứng dụng học tiếng Nhật</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575" b="0">
                          <a:solidFill>
                            <a:srgbClr val="142D52"/>
                          </a:solidFill>
                          <a:latin typeface="Arial"/>
                          <a:ea typeface="Arial"/>
                          <a:cs typeface="Arial"/>
                        </a:rPr>
                        <a:t>Đang phát triển</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extLst>
                  <a:ext uri="{0D108BD9-81ED-4DB2-BD59-A6C34878D82A}">
                    <a16:rowId xmlns:a16="http://schemas.microsoft.com/office/drawing/2014/main" val="10005"/>
                  </a:ext>
                </a:extLst>
              </a:tr>
              <a:tr h="523875">
                <a:tc>
                  <a:txBody>
                    <a:bodyPr/>
                    <a:lstStyle/>
                    <a:p>
                      <a:r>
                        <a:rPr sz="1575" b="1">
                          <a:solidFill>
                            <a:srgbClr val="17624D"/>
                          </a:solidFill>
                          <a:latin typeface="Arial"/>
                          <a:ea typeface="Arial"/>
                          <a:cs typeface="Arial"/>
                        </a:rPr>
                        <a:t>LimoDesk</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1F8F3"/>
                    </a:solidFill>
                  </a:tcPr>
                </a:tc>
                <a:tc>
                  <a:txBody>
                    <a:bodyPr/>
                    <a:lstStyle/>
                    <a:p>
                      <a:r>
                        <a:rPr sz="1575" b="0">
                          <a:solidFill>
                            <a:srgbClr val="142D52"/>
                          </a:solidFill>
                          <a:latin typeface="Arial"/>
                          <a:ea typeface="Arial"/>
                          <a:cs typeface="Arial"/>
                        </a:rPr>
                        <a:t>Đặt xe và điều phối limousine</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tc>
                  <a:txBody>
                    <a:bodyPr/>
                    <a:lstStyle/>
                    <a:p>
                      <a:r>
                        <a:rPr sz="1575" b="0">
                          <a:solidFill>
                            <a:srgbClr val="142D52"/>
                          </a:solidFill>
                          <a:latin typeface="Arial"/>
                          <a:ea typeface="Arial"/>
                          <a:cs typeface="Arial"/>
                        </a:rPr>
                        <a:t>Chạy nội bộ khách hàng</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2F5FA"/>
                    </a:solidFill>
                  </a:tcPr>
                </a:tc>
                <a:extLst>
                  <a:ext uri="{0D108BD9-81ED-4DB2-BD59-A6C34878D82A}">
                    <a16:rowId xmlns:a16="http://schemas.microsoft.com/office/drawing/2014/main" val="10006"/>
                  </a:ext>
                </a:extLst>
              </a:tr>
              <a:tr h="523875">
                <a:tc>
                  <a:txBody>
                    <a:bodyPr/>
                    <a:lstStyle/>
                    <a:p>
                      <a:r>
                        <a:rPr sz="1575" b="1">
                          <a:solidFill>
                            <a:srgbClr val="24586F"/>
                          </a:solidFill>
                          <a:latin typeface="Arial"/>
                          <a:ea typeface="Arial"/>
                          <a:cs typeface="Arial"/>
                        </a:rPr>
                        <a:t>NTechs POS</a:t>
                      </a:r>
                    </a:p>
                  </a:txBody>
                  <a:tcPr anchor="ctr">
                    <a:lnL w="9525">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EAF3F7"/>
                    </a:solidFill>
                  </a:tcPr>
                </a:tc>
                <a:tc>
                  <a:txBody>
                    <a:bodyPr/>
                    <a:lstStyle/>
                    <a:p>
                      <a:r>
                        <a:rPr sz="1575" b="0">
                          <a:solidFill>
                            <a:srgbClr val="142D52"/>
                          </a:solidFill>
                          <a:latin typeface="Arial"/>
                          <a:ea typeface="Arial"/>
                          <a:cs typeface="Arial"/>
                        </a:rPr>
                        <a:t>Bán hàng, kho và gia công tôn sắt</a:t>
                      </a: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tc>
                  <a:txBody>
                    <a:bodyPr/>
                    <a:lstStyle/>
                    <a:p>
                      <a:r>
                        <a:rPr sz="1575" b="0" dirty="0" err="1">
                          <a:solidFill>
                            <a:srgbClr val="142D52"/>
                          </a:solidFill>
                          <a:latin typeface="Arial"/>
                          <a:ea typeface="Arial"/>
                          <a:cs typeface="Arial"/>
                        </a:rPr>
                        <a:t>Chạy</a:t>
                      </a:r>
                      <a:r>
                        <a:rPr sz="1575" b="0" dirty="0">
                          <a:solidFill>
                            <a:srgbClr val="142D52"/>
                          </a:solidFill>
                          <a:latin typeface="Arial"/>
                          <a:ea typeface="Arial"/>
                          <a:cs typeface="Arial"/>
                        </a:rPr>
                        <a:t> </a:t>
                      </a:r>
                      <a:r>
                        <a:rPr sz="1575" b="0" dirty="0" err="1">
                          <a:solidFill>
                            <a:srgbClr val="142D52"/>
                          </a:solidFill>
                          <a:latin typeface="Arial"/>
                          <a:ea typeface="Arial"/>
                          <a:cs typeface="Arial"/>
                        </a:rPr>
                        <a:t>nội</a:t>
                      </a:r>
                      <a:r>
                        <a:rPr sz="1575" b="0" dirty="0">
                          <a:solidFill>
                            <a:srgbClr val="142D52"/>
                          </a:solidFill>
                          <a:latin typeface="Arial"/>
                          <a:ea typeface="Arial"/>
                          <a:cs typeface="Arial"/>
                        </a:rPr>
                        <a:t> </a:t>
                      </a:r>
                      <a:r>
                        <a:rPr sz="1575" b="0" dirty="0" err="1">
                          <a:solidFill>
                            <a:srgbClr val="142D52"/>
                          </a:solidFill>
                          <a:latin typeface="Arial"/>
                          <a:ea typeface="Arial"/>
                          <a:cs typeface="Arial"/>
                        </a:rPr>
                        <a:t>bộ</a:t>
                      </a:r>
                      <a:r>
                        <a:rPr sz="1575" b="0" dirty="0">
                          <a:solidFill>
                            <a:srgbClr val="142D52"/>
                          </a:solidFill>
                          <a:latin typeface="Arial"/>
                          <a:ea typeface="Arial"/>
                          <a:cs typeface="Arial"/>
                        </a:rPr>
                        <a:t> </a:t>
                      </a:r>
                      <a:r>
                        <a:rPr sz="1575" b="0" dirty="0" err="1">
                          <a:solidFill>
                            <a:srgbClr val="142D52"/>
                          </a:solidFill>
                          <a:latin typeface="Arial"/>
                          <a:ea typeface="Arial"/>
                          <a:cs typeface="Arial"/>
                        </a:rPr>
                        <a:t>khách</a:t>
                      </a:r>
                      <a:r>
                        <a:rPr sz="1575" b="0" dirty="0">
                          <a:solidFill>
                            <a:srgbClr val="142D52"/>
                          </a:solidFill>
                          <a:latin typeface="Arial"/>
                          <a:ea typeface="Arial"/>
                          <a:cs typeface="Arial"/>
                        </a:rPr>
                        <a:t> </a:t>
                      </a:r>
                      <a:r>
                        <a:rPr sz="1575" b="0" dirty="0" err="1">
                          <a:solidFill>
                            <a:srgbClr val="142D52"/>
                          </a:solidFill>
                          <a:latin typeface="Arial"/>
                          <a:ea typeface="Arial"/>
                          <a:cs typeface="Arial"/>
                        </a:rPr>
                        <a:t>hàng</a:t>
                      </a:r>
                      <a:endParaRPr sz="1575" b="0" dirty="0">
                        <a:solidFill>
                          <a:srgbClr val="142D52"/>
                        </a:solidFill>
                        <a:latin typeface="Arial"/>
                        <a:ea typeface="Arial"/>
                        <a:cs typeface="Arial"/>
                      </a:endParaRPr>
                    </a:p>
                  </a:txBody>
                  <a:tcPr anchor="ctr">
                    <a:lnL w="9525" cmpd="sng">
                      <a:solidFill>
                        <a:srgbClr val="DAE1EC"/>
                      </a:solidFill>
                      <a:prstDash val="solid"/>
                    </a:lnL>
                    <a:lnR w="9525">
                      <a:solidFill>
                        <a:srgbClr val="DAE1EC"/>
                      </a:solidFill>
                      <a:prstDash val="solid"/>
                    </a:lnR>
                    <a:lnT w="9525" cmpd="sng">
                      <a:solidFill>
                        <a:srgbClr val="DAE1EC"/>
                      </a:solidFill>
                      <a:prstDash val="solid"/>
                    </a:lnT>
                    <a:lnB w="9525">
                      <a:solidFill>
                        <a:srgbClr val="DAE1EC"/>
                      </a:solidFill>
                      <a:prstDash val="solid"/>
                    </a:lnB>
                    <a:solidFill>
                      <a:srgbClr val="FFFFFF"/>
                    </a:solidFill>
                  </a:tcPr>
                </a:tc>
                <a:extLst>
                  <a:ext uri="{0D108BD9-81ED-4DB2-BD59-A6C34878D82A}">
                    <a16:rowId xmlns:a16="http://schemas.microsoft.com/office/drawing/2014/main" val="10007"/>
                  </a:ext>
                </a:extLst>
              </a:tr>
            </a:tbl>
          </a:graphicData>
        </a:graphic>
      </p:graphicFrame>
      <p:sp>
        <p:nvSpPr>
          <p:cNvPr id="8" name="NTechs footer divider">
            <a:extLst>
              <a:ext uri="{FF2B5EF4-FFF2-40B4-BE49-F238E27FC236}">
                <a16:creationId xmlns:a16="http://schemas.microsoft.com/office/drawing/2014/main" id="{F5479761-D170-4441-9372-18E9EA4708E1}"/>
              </a:ext>
            </a:extLst>
          </p:cNvPr>
          <p:cNvSpPr>
            <a:spLocks noGrp="1"/>
          </p:cNvSpPr>
          <p:nvPr/>
        </p:nvSpPr>
        <p:spPr>
          <a:xfrm>
            <a:off x="609600" y="6381750"/>
            <a:ext cx="10953750" cy="9525"/>
          </a:xfrm>
          <a:prstGeom prst="rect">
            <a:avLst/>
          </a:prstGeom>
          <a:solidFill>
            <a:srgbClr val="DAE1EC"/>
          </a:solidFill>
          <a:ln w="0">
            <a:noFill/>
          </a:ln>
        </p:spPr>
      </p:sp>
      <p:sp>
        <p:nvSpPr>
          <p:cNvPr id="9" name="NTechs company footer">
            <a:extLst>
              <a:ext uri="{FF2B5EF4-FFF2-40B4-BE49-F238E27FC236}">
                <a16:creationId xmlns:a16="http://schemas.microsoft.com/office/drawing/2014/main" id="{5D4A1E00-AD28-483D-B759-0965B2EE1980}"/>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0" name="NTechs website footer">
            <a:extLst>
              <a:ext uri="{FF2B5EF4-FFF2-40B4-BE49-F238E27FC236}">
                <a16:creationId xmlns:a16="http://schemas.microsoft.com/office/drawing/2014/main" id="{7808D9EF-47FD-4C7E-B91D-028878D8997E}"/>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1" name="NTechs page number">
            <a:extLst>
              <a:ext uri="{FF2B5EF4-FFF2-40B4-BE49-F238E27FC236}">
                <a16:creationId xmlns:a16="http://schemas.microsoft.com/office/drawing/2014/main" id="{69BBBE53-7692-4A88-ACF4-5645CBCB0E1C}"/>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12</a:t>
            </a:r>
            <a:endParaRPr sz="1200"/>
          </a:p>
        </p:txBody>
      </p:sp>
    </p:spTree>
    <p:extLst>
      <p:ext uri="{BB962C8B-B14F-4D97-AF65-F5344CB8AC3E}">
        <p14:creationId xmlns:p14="http://schemas.microsoft.com/office/powerpoint/2010/main" val="603496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9F6"/>
        </a:solidFill>
        <a:effectLst/>
      </p:bgPr>
    </p:bg>
    <p:spTree>
      <p:nvGrpSpPr>
        <p:cNvPr id="1" name=""/>
        <p:cNvGrpSpPr/>
        <p:nvPr/>
      </p:nvGrpSpPr>
      <p:grpSpPr>
        <a:xfrm>
          <a:off x="0" y="0"/>
          <a:ext cx="0" cy="0"/>
          <a:chOff x="0" y="0"/>
          <a:chExt cx="0" cy="0"/>
        </a:xfrm>
      </p:grpSpPr>
      <p:sp>
        <p:nvSpPr>
          <p:cNvPr id="11" name="RBIS International School">
            <a:extLst>
              <a:ext uri="{FF2B5EF4-FFF2-40B4-BE49-F238E27FC236}">
                <a16:creationId xmlns:a16="http://schemas.microsoft.com/office/drawing/2014/main" id="{BBCFCE21-88FB-4E0F-BB11-B3EB77E48CE0}"/>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lgn="l">
              <a:defRPr sz="3225" b="1">
                <a:solidFill>
                  <a:srgbClr val="9E2B37"/>
                </a:solidFill>
                <a:latin typeface="Arial"/>
                <a:ea typeface="Arial"/>
                <a:cs typeface="Arial"/>
              </a:defRPr>
            </a:defPPr>
            <a:lvl1pPr algn="l">
              <a:buNone/>
              <a:defRPr sz="3225" b="1">
                <a:solidFill>
                  <a:srgbClr val="142D52"/>
                </a:solidFill>
                <a:latin typeface="Arial"/>
                <a:ea typeface="Arial"/>
                <a:cs typeface="Arial"/>
              </a:defRPr>
            </a:lvl1pPr>
            <a:lvl2pPr algn="l">
              <a:buNone/>
              <a:defRPr sz="3225" b="1">
                <a:solidFill>
                  <a:srgbClr val="142D52"/>
                </a:solidFill>
                <a:latin typeface="Arial"/>
                <a:ea typeface="Arial"/>
                <a:cs typeface="Arial"/>
              </a:defRPr>
            </a:lvl2pPr>
            <a:lvl3pPr algn="l">
              <a:buNone/>
              <a:defRPr sz="3225" b="1">
                <a:solidFill>
                  <a:srgbClr val="142D52"/>
                </a:solidFill>
                <a:latin typeface="Arial"/>
                <a:ea typeface="Arial"/>
                <a:cs typeface="Arial"/>
              </a:defRPr>
            </a:lvl3pPr>
            <a:lvl4pPr algn="l">
              <a:buNone/>
              <a:defRPr sz="3225" b="1">
                <a:solidFill>
                  <a:srgbClr val="142D52"/>
                </a:solidFill>
                <a:latin typeface="Arial"/>
                <a:ea typeface="Arial"/>
                <a:cs typeface="Arial"/>
              </a:defRPr>
            </a:lvl4pPr>
            <a:lvl5pPr algn="l">
              <a:buNone/>
              <a:defRPr sz="3225" b="1">
                <a:solidFill>
                  <a:srgbClr val="142D52"/>
                </a:solidFill>
                <a:latin typeface="Arial"/>
                <a:ea typeface="Arial"/>
                <a:cs typeface="Arial"/>
              </a:defRPr>
            </a:lvl5pPr>
            <a:lvl6pPr algn="l">
              <a:buNone/>
              <a:defRPr sz="3225" b="1">
                <a:solidFill>
                  <a:srgbClr val="142D52"/>
                </a:solidFill>
                <a:latin typeface="Arial"/>
                <a:ea typeface="Arial"/>
                <a:cs typeface="Arial"/>
              </a:defRPr>
            </a:lvl6pPr>
            <a:lvl7pPr algn="l">
              <a:buNone/>
              <a:defRPr sz="3225" b="1">
                <a:solidFill>
                  <a:srgbClr val="142D52"/>
                </a:solidFill>
                <a:latin typeface="Arial"/>
                <a:ea typeface="Arial"/>
                <a:cs typeface="Arial"/>
              </a:defRPr>
            </a:lvl7pPr>
            <a:lvl8pPr algn="l">
              <a:buNone/>
              <a:defRPr sz="3225" b="1">
                <a:solidFill>
                  <a:srgbClr val="142D52"/>
                </a:solidFill>
                <a:latin typeface="Arial"/>
                <a:ea typeface="Arial"/>
                <a:cs typeface="Arial"/>
              </a:defRPr>
            </a:lvl8pPr>
            <a:lvl9pPr algn="l">
              <a:buNone/>
              <a:defRPr sz="3225" b="1">
                <a:solidFill>
                  <a:srgbClr val="142D52"/>
                </a:solidFill>
                <a:latin typeface="Arial"/>
                <a:ea typeface="Arial"/>
                <a:cs typeface="Arial"/>
              </a:defRPr>
            </a:lvl9pPr>
          </a:lstStyle>
          <a:p>
            <a:pPr algn="l">
              <a:buNone/>
              <a:defRPr sz="3225" b="1">
                <a:solidFill>
                  <a:srgbClr val="9E2B37"/>
                </a:solidFill>
                <a:latin typeface="Arial"/>
                <a:ea typeface="Arial"/>
                <a:cs typeface="Arial"/>
              </a:defRPr>
            </a:pPr>
            <a:r>
              <a:rPr sz="3225" b="1">
                <a:solidFill>
                  <a:srgbClr val="9E2B37"/>
                </a:solidFill>
                <a:latin typeface="Arial"/>
                <a:ea typeface="Arial"/>
                <a:cs typeface="Arial"/>
              </a:rPr>
              <a:t>RBIS International School</a:t>
            </a:r>
          </a:p>
        </p:txBody>
      </p:sp>
      <p:pic>
        <p:nvPicPr>
          <p:cNvPr id="2" name="Picture 1">
            <a:extLst>
              <a:ext uri="{FF2B5EF4-FFF2-40B4-BE49-F238E27FC236}">
                <a16:creationId xmlns:a16="http://schemas.microsoft.com/office/drawing/2014/main" id="{7D1DCFB9-20CF-4C92-947C-1DF8D1E82014}"/>
              </a:ext>
            </a:extLst>
          </p:cNvPr>
          <p:cNvPicPr>
            <a:picLocks noChangeAspect="1"/>
          </p:cNvPicPr>
          <p:nvPr/>
        </p:nvPicPr>
        <p:blipFill>
          <a:blip r:embed="rId3"/>
          <a:stretch/>
        </p:blipFill>
        <p:spPr>
          <a:xfrm>
            <a:off x="10620375" y="403456"/>
            <a:ext cx="952500" cy="564689"/>
          </a:xfrm>
          <a:prstGeom prst="rect">
            <a:avLst/>
          </a:prstGeom>
        </p:spPr>
      </p:pic>
      <p:pic>
        <p:nvPicPr>
          <p:cNvPr id="5" name="Picture 4">
            <a:extLst>
              <a:ext uri="{FF2B5EF4-FFF2-40B4-BE49-F238E27FC236}">
                <a16:creationId xmlns:a16="http://schemas.microsoft.com/office/drawing/2014/main" id="{8732581F-6C84-49E2-BD56-F8223C2F3113}"/>
              </a:ext>
            </a:extLst>
          </p:cNvPr>
          <p:cNvPicPr>
            <a:picLocks noChangeAspect="1"/>
          </p:cNvPicPr>
          <p:nvPr/>
        </p:nvPicPr>
        <p:blipFill>
          <a:blip r:embed="rId4"/>
          <a:stretch/>
        </p:blipFill>
        <p:spPr>
          <a:xfrm>
            <a:off x="5334000" y="1695492"/>
            <a:ext cx="6219825" cy="3733716"/>
          </a:xfrm>
          <a:prstGeom prst="rect">
            <a:avLst/>
          </a:prstGeom>
        </p:spPr>
      </p:pic>
      <p:sp>
        <p:nvSpPr>
          <p:cNvPr id="6" name="Website trường học">
            <a:extLst>
              <a:ext uri="{FF2B5EF4-FFF2-40B4-BE49-F238E27FC236}">
                <a16:creationId xmlns:a16="http://schemas.microsoft.com/office/drawing/2014/main" id="{A750249F-B000-4E19-9366-150F78917414}"/>
              </a:ext>
            </a:extLst>
          </p:cNvPr>
          <p:cNvSpPr>
            <a:spLocks noGrp="1"/>
          </p:cNvSpPr>
          <p:nvPr/>
        </p:nvSpPr>
        <p:spPr>
          <a:xfrm>
            <a:off x="609600" y="1714500"/>
            <a:ext cx="4191000" cy="400050"/>
          </a:xfrm>
          <a:prstGeom prst="rect">
            <a:avLst/>
          </a:prstGeom>
          <a:noFill/>
          <a:ln w="0">
            <a:noFill/>
          </a:ln>
        </p:spPr>
        <p:txBody>
          <a:bodyPr wrap="square" lIns="0" tIns="0" rIns="0" bIns="0" anchor="t">
            <a:noAutofit/>
          </a:bodyPr>
          <a:lstStyle>
            <a:defPPr algn="l">
              <a:defRPr sz="2175" b="1">
                <a:solidFill>
                  <a:srgbClr val="9E2B37"/>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9E2B37"/>
                </a:solidFill>
                <a:latin typeface="Arial"/>
                <a:ea typeface="Arial"/>
                <a:cs typeface="Arial"/>
              </a:defRPr>
            </a:pPr>
            <a:r>
              <a:rPr sz="2175" b="1">
                <a:solidFill>
                  <a:srgbClr val="9E2B37"/>
                </a:solidFill>
                <a:latin typeface="Arial"/>
                <a:ea typeface="Arial"/>
                <a:cs typeface="Arial"/>
              </a:rPr>
              <a:t>Website trường học</a:t>
            </a:r>
          </a:p>
        </p:txBody>
      </p:sp>
      <p:sp>
        <p:nvSpPr>
          <p:cNvPr id="7" name="Giới thiệu chương trình học, tin tức, hình ảnh và hoạt động nhà t">
            <a:extLst>
              <a:ext uri="{FF2B5EF4-FFF2-40B4-BE49-F238E27FC236}">
                <a16:creationId xmlns:a16="http://schemas.microsoft.com/office/drawing/2014/main" id="{4AE4C080-3097-495B-AC9B-273A9C0139B6}"/>
              </a:ext>
            </a:extLst>
          </p:cNvPr>
          <p:cNvSpPr>
            <a:spLocks noGrp="1"/>
          </p:cNvSpPr>
          <p:nvPr/>
        </p:nvSpPr>
        <p:spPr>
          <a:xfrm>
            <a:off x="609600" y="2181225"/>
            <a:ext cx="4191000" cy="114300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Giới thiệu chương trình học, tin tức, hình ảnh và hoạt động nhà trường.</a:t>
            </a:r>
          </a:p>
        </p:txBody>
      </p:sp>
      <p:sp>
        <p:nvSpPr>
          <p:cNvPr id="8" name="Tuyển sinh trực tuyến">
            <a:extLst>
              <a:ext uri="{FF2B5EF4-FFF2-40B4-BE49-F238E27FC236}">
                <a16:creationId xmlns:a16="http://schemas.microsoft.com/office/drawing/2014/main" id="{ED9EC300-7D8D-4DC6-8BFC-79F61C561DC2}"/>
              </a:ext>
            </a:extLst>
          </p:cNvPr>
          <p:cNvSpPr>
            <a:spLocks noGrp="1"/>
          </p:cNvSpPr>
          <p:nvPr/>
        </p:nvSpPr>
        <p:spPr>
          <a:xfrm>
            <a:off x="609600" y="3476625"/>
            <a:ext cx="4191000" cy="400050"/>
          </a:xfrm>
          <a:prstGeom prst="rect">
            <a:avLst/>
          </a:prstGeom>
          <a:noFill/>
          <a:ln w="0">
            <a:noFill/>
          </a:ln>
        </p:spPr>
        <p:txBody>
          <a:bodyPr wrap="square" lIns="0" tIns="0" rIns="0" bIns="0" anchor="t">
            <a:noAutofit/>
          </a:bodyPr>
          <a:lstStyle>
            <a:defPPr algn="l">
              <a:defRPr sz="2175" b="1">
                <a:solidFill>
                  <a:srgbClr val="9E2B37"/>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9E2B37"/>
                </a:solidFill>
                <a:latin typeface="Arial"/>
                <a:ea typeface="Arial"/>
                <a:cs typeface="Arial"/>
              </a:defRPr>
            </a:pPr>
            <a:r>
              <a:rPr sz="2175" b="1">
                <a:solidFill>
                  <a:srgbClr val="9E2B37"/>
                </a:solidFill>
                <a:latin typeface="Arial"/>
                <a:ea typeface="Arial"/>
                <a:cs typeface="Arial"/>
              </a:rPr>
              <a:t>Tuyển sinh trực tuyến</a:t>
            </a:r>
          </a:p>
        </p:txBody>
      </p:sp>
      <p:sp>
        <p:nvSpPr>
          <p:cNvPr id="9" name="Đăng ký tư vấn, tham quan trường và cung cấp thông tin tuyển sinh">
            <a:extLst>
              <a:ext uri="{FF2B5EF4-FFF2-40B4-BE49-F238E27FC236}">
                <a16:creationId xmlns:a16="http://schemas.microsoft.com/office/drawing/2014/main" id="{E4B44BD4-13A2-47BA-86DD-DE15A51FB4F9}"/>
              </a:ext>
            </a:extLst>
          </p:cNvPr>
          <p:cNvSpPr>
            <a:spLocks noGrp="1"/>
          </p:cNvSpPr>
          <p:nvPr/>
        </p:nvSpPr>
        <p:spPr>
          <a:xfrm>
            <a:off x="609600" y="3943350"/>
            <a:ext cx="4191000" cy="121920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Đăng ký tư vấn, tham quan trường và cung cấp thông tin tuyển sinh.</a:t>
            </a:r>
          </a:p>
        </p:txBody>
      </p:sp>
      <p:sp>
        <p:nvSpPr>
          <p:cNvPr id="10" name="Đang hoạt động tại rbis.edu.vn">
            <a:extLst>
              <a:ext uri="{FF2B5EF4-FFF2-40B4-BE49-F238E27FC236}">
                <a16:creationId xmlns:a16="http://schemas.microsoft.com/office/drawing/2014/main" id="{F045183C-BC2B-4B9E-92BE-AC47B43BF6C5}"/>
              </a:ext>
            </a:extLst>
          </p:cNvPr>
          <p:cNvSpPr>
            <a:spLocks noGrp="1"/>
          </p:cNvSpPr>
          <p:nvPr/>
        </p:nvSpPr>
        <p:spPr>
          <a:xfrm>
            <a:off x="609600" y="5543550"/>
            <a:ext cx="10001250" cy="381000"/>
          </a:xfrm>
          <a:prstGeom prst="rect">
            <a:avLst/>
          </a:prstGeom>
          <a:noFill/>
          <a:ln w="0">
            <a:noFill/>
          </a:ln>
        </p:spPr>
        <p:txBody>
          <a:bodyPr wrap="square" lIns="0" tIns="0" rIns="0" bIns="0" anchor="t">
            <a:noAutofit/>
          </a:bodyPr>
          <a:lstStyle>
            <a:defPPr algn="l">
              <a:defRPr sz="1950" b="1">
                <a:solidFill>
                  <a:srgbClr val="9E2B37"/>
                </a:solidFill>
                <a:latin typeface="Arial"/>
                <a:ea typeface="Arial"/>
                <a:cs typeface="Arial"/>
              </a:defRPr>
            </a:defPPr>
            <a:lvl1pPr algn="l">
              <a:buNone/>
              <a:defRPr sz="1950" b="1">
                <a:solidFill>
                  <a:srgbClr val="F45123"/>
                </a:solidFill>
                <a:latin typeface="Arial"/>
                <a:ea typeface="Arial"/>
                <a:cs typeface="Arial"/>
              </a:defRPr>
            </a:lvl1pPr>
            <a:lvl2pPr algn="l">
              <a:buNone/>
              <a:defRPr sz="1950" b="1">
                <a:solidFill>
                  <a:srgbClr val="F45123"/>
                </a:solidFill>
                <a:latin typeface="Arial"/>
                <a:ea typeface="Arial"/>
                <a:cs typeface="Arial"/>
              </a:defRPr>
            </a:lvl2pPr>
            <a:lvl3pPr algn="l">
              <a:buNone/>
              <a:defRPr sz="1950" b="1">
                <a:solidFill>
                  <a:srgbClr val="F45123"/>
                </a:solidFill>
                <a:latin typeface="Arial"/>
                <a:ea typeface="Arial"/>
                <a:cs typeface="Arial"/>
              </a:defRPr>
            </a:lvl3pPr>
            <a:lvl4pPr algn="l">
              <a:buNone/>
              <a:defRPr sz="1950" b="1">
                <a:solidFill>
                  <a:srgbClr val="F45123"/>
                </a:solidFill>
                <a:latin typeface="Arial"/>
                <a:ea typeface="Arial"/>
                <a:cs typeface="Arial"/>
              </a:defRPr>
            </a:lvl4pPr>
            <a:lvl5pPr algn="l">
              <a:buNone/>
              <a:defRPr sz="1950" b="1">
                <a:solidFill>
                  <a:srgbClr val="F45123"/>
                </a:solidFill>
                <a:latin typeface="Arial"/>
                <a:ea typeface="Arial"/>
                <a:cs typeface="Arial"/>
              </a:defRPr>
            </a:lvl5pPr>
            <a:lvl6pPr algn="l">
              <a:buNone/>
              <a:defRPr sz="1950" b="1">
                <a:solidFill>
                  <a:srgbClr val="F45123"/>
                </a:solidFill>
                <a:latin typeface="Arial"/>
                <a:ea typeface="Arial"/>
                <a:cs typeface="Arial"/>
              </a:defRPr>
            </a:lvl6pPr>
            <a:lvl7pPr algn="l">
              <a:buNone/>
              <a:defRPr sz="1950" b="1">
                <a:solidFill>
                  <a:srgbClr val="F45123"/>
                </a:solidFill>
                <a:latin typeface="Arial"/>
                <a:ea typeface="Arial"/>
                <a:cs typeface="Arial"/>
              </a:defRPr>
            </a:lvl7pPr>
            <a:lvl8pPr algn="l">
              <a:buNone/>
              <a:defRPr sz="1950" b="1">
                <a:solidFill>
                  <a:srgbClr val="F45123"/>
                </a:solidFill>
                <a:latin typeface="Arial"/>
                <a:ea typeface="Arial"/>
                <a:cs typeface="Arial"/>
              </a:defRPr>
            </a:lvl8pPr>
            <a:lvl9pPr algn="l">
              <a:buNone/>
              <a:defRPr sz="1950" b="1">
                <a:solidFill>
                  <a:srgbClr val="F45123"/>
                </a:solidFill>
                <a:latin typeface="Arial"/>
                <a:ea typeface="Arial"/>
                <a:cs typeface="Arial"/>
              </a:defRPr>
            </a:lvl9pPr>
          </a:lstStyle>
          <a:p>
            <a:pPr algn="l">
              <a:buNone/>
              <a:defRPr sz="1950" b="1">
                <a:solidFill>
                  <a:srgbClr val="9E2B37"/>
                </a:solidFill>
                <a:latin typeface="Arial"/>
                <a:ea typeface="Arial"/>
                <a:cs typeface="Arial"/>
              </a:defRPr>
            </a:pPr>
            <a:r>
              <a:rPr sz="1950" b="1">
                <a:solidFill>
                  <a:srgbClr val="9E2B37"/>
                </a:solidFill>
                <a:latin typeface="Arial"/>
                <a:ea typeface="Arial"/>
                <a:cs typeface="Arial"/>
              </a:rPr>
              <a:t>Đang hoạt động tại rbis.edu.vn</a:t>
            </a:r>
          </a:p>
        </p:txBody>
      </p:sp>
      <p:sp>
        <p:nvSpPr>
          <p:cNvPr id="12" name="NTechs footer divider">
            <a:extLst>
              <a:ext uri="{FF2B5EF4-FFF2-40B4-BE49-F238E27FC236}">
                <a16:creationId xmlns:a16="http://schemas.microsoft.com/office/drawing/2014/main" id="{6F162850-E1AC-4BBD-A91A-412977399403}"/>
              </a:ext>
            </a:extLst>
          </p:cNvPr>
          <p:cNvSpPr>
            <a:spLocks noGrp="1"/>
          </p:cNvSpPr>
          <p:nvPr/>
        </p:nvSpPr>
        <p:spPr>
          <a:xfrm>
            <a:off x="609600" y="6381750"/>
            <a:ext cx="10953750" cy="9525"/>
          </a:xfrm>
          <a:prstGeom prst="rect">
            <a:avLst/>
          </a:prstGeom>
          <a:solidFill>
            <a:srgbClr val="DAE1EC"/>
          </a:solidFill>
          <a:ln w="0">
            <a:noFill/>
          </a:ln>
        </p:spPr>
      </p:sp>
      <p:sp>
        <p:nvSpPr>
          <p:cNvPr id="13" name="NTechs company footer">
            <a:extLst>
              <a:ext uri="{FF2B5EF4-FFF2-40B4-BE49-F238E27FC236}">
                <a16:creationId xmlns:a16="http://schemas.microsoft.com/office/drawing/2014/main" id="{677C4013-67F5-47A6-A41B-D8F4E9DA574C}"/>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4" name="NTechs website footer">
            <a:extLst>
              <a:ext uri="{FF2B5EF4-FFF2-40B4-BE49-F238E27FC236}">
                <a16:creationId xmlns:a16="http://schemas.microsoft.com/office/drawing/2014/main" id="{B50B43C7-0208-4F69-827B-D0E47899B88E}"/>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5"/>
              </a:rPr>
              <a:t>ntechs.vn</a:t>
            </a:r>
            <a:endParaRPr sz="1050"/>
          </a:p>
        </p:txBody>
      </p:sp>
      <p:sp>
        <p:nvSpPr>
          <p:cNvPr id="15" name="NTechs page number">
            <a:extLst>
              <a:ext uri="{FF2B5EF4-FFF2-40B4-BE49-F238E27FC236}">
                <a16:creationId xmlns:a16="http://schemas.microsoft.com/office/drawing/2014/main" id="{BEDE325D-4A78-48FE-BAC6-2E3C954049D9}"/>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16</a:t>
            </a:r>
            <a:endParaRPr sz="1200"/>
          </a:p>
        </p:txBody>
      </p:sp>
    </p:spTree>
    <p:extLst>
      <p:ext uri="{BB962C8B-B14F-4D97-AF65-F5344CB8AC3E}">
        <p14:creationId xmlns:p14="http://schemas.microsoft.com/office/powerpoint/2010/main" val="1938466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8EE"/>
        </a:solidFill>
        <a:effectLst/>
      </p:bgPr>
    </p:bg>
    <p:spTree>
      <p:nvGrpSpPr>
        <p:cNvPr id="1" name=""/>
        <p:cNvGrpSpPr/>
        <p:nvPr/>
      </p:nvGrpSpPr>
      <p:grpSpPr>
        <a:xfrm>
          <a:off x="0" y="0"/>
          <a:ext cx="0" cy="0"/>
          <a:chOff x="0" y="0"/>
          <a:chExt cx="0" cy="0"/>
        </a:xfrm>
      </p:grpSpPr>
      <p:sp>
        <p:nvSpPr>
          <p:cNvPr id="11" name="ERP KOHI">
            <a:extLst>
              <a:ext uri="{FF2B5EF4-FFF2-40B4-BE49-F238E27FC236}">
                <a16:creationId xmlns:a16="http://schemas.microsoft.com/office/drawing/2014/main" id="{805A1A55-8825-4363-8558-B3F8663EEB5D}"/>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lgn="l">
              <a:defRPr sz="3225" b="1">
                <a:solidFill>
                  <a:srgbClr val="AF5A16"/>
                </a:solidFill>
                <a:latin typeface="Arial"/>
                <a:ea typeface="Arial"/>
                <a:cs typeface="Arial"/>
              </a:defRPr>
            </a:defPPr>
            <a:lvl1pPr algn="l">
              <a:buNone/>
              <a:defRPr sz="3225" b="1">
                <a:solidFill>
                  <a:srgbClr val="142D52"/>
                </a:solidFill>
                <a:latin typeface="Arial"/>
                <a:ea typeface="Arial"/>
                <a:cs typeface="Arial"/>
              </a:defRPr>
            </a:lvl1pPr>
            <a:lvl2pPr algn="l">
              <a:buNone/>
              <a:defRPr sz="3225" b="1">
                <a:solidFill>
                  <a:srgbClr val="142D52"/>
                </a:solidFill>
                <a:latin typeface="Arial"/>
                <a:ea typeface="Arial"/>
                <a:cs typeface="Arial"/>
              </a:defRPr>
            </a:lvl2pPr>
            <a:lvl3pPr algn="l">
              <a:buNone/>
              <a:defRPr sz="3225" b="1">
                <a:solidFill>
                  <a:srgbClr val="142D52"/>
                </a:solidFill>
                <a:latin typeface="Arial"/>
                <a:ea typeface="Arial"/>
                <a:cs typeface="Arial"/>
              </a:defRPr>
            </a:lvl3pPr>
            <a:lvl4pPr algn="l">
              <a:buNone/>
              <a:defRPr sz="3225" b="1">
                <a:solidFill>
                  <a:srgbClr val="142D52"/>
                </a:solidFill>
                <a:latin typeface="Arial"/>
                <a:ea typeface="Arial"/>
                <a:cs typeface="Arial"/>
              </a:defRPr>
            </a:lvl4pPr>
            <a:lvl5pPr algn="l">
              <a:buNone/>
              <a:defRPr sz="3225" b="1">
                <a:solidFill>
                  <a:srgbClr val="142D52"/>
                </a:solidFill>
                <a:latin typeface="Arial"/>
                <a:ea typeface="Arial"/>
                <a:cs typeface="Arial"/>
              </a:defRPr>
            </a:lvl5pPr>
            <a:lvl6pPr algn="l">
              <a:buNone/>
              <a:defRPr sz="3225" b="1">
                <a:solidFill>
                  <a:srgbClr val="142D52"/>
                </a:solidFill>
                <a:latin typeface="Arial"/>
                <a:ea typeface="Arial"/>
                <a:cs typeface="Arial"/>
              </a:defRPr>
            </a:lvl6pPr>
            <a:lvl7pPr algn="l">
              <a:buNone/>
              <a:defRPr sz="3225" b="1">
                <a:solidFill>
                  <a:srgbClr val="142D52"/>
                </a:solidFill>
                <a:latin typeface="Arial"/>
                <a:ea typeface="Arial"/>
                <a:cs typeface="Arial"/>
              </a:defRPr>
            </a:lvl7pPr>
            <a:lvl8pPr algn="l">
              <a:buNone/>
              <a:defRPr sz="3225" b="1">
                <a:solidFill>
                  <a:srgbClr val="142D52"/>
                </a:solidFill>
                <a:latin typeface="Arial"/>
                <a:ea typeface="Arial"/>
                <a:cs typeface="Arial"/>
              </a:defRPr>
            </a:lvl8pPr>
            <a:lvl9pPr algn="l">
              <a:buNone/>
              <a:defRPr sz="3225" b="1">
                <a:solidFill>
                  <a:srgbClr val="142D52"/>
                </a:solidFill>
                <a:latin typeface="Arial"/>
                <a:ea typeface="Arial"/>
                <a:cs typeface="Arial"/>
              </a:defRPr>
            </a:lvl9pPr>
          </a:lstStyle>
          <a:p>
            <a:pPr algn="l">
              <a:buNone/>
              <a:defRPr sz="3225" b="1">
                <a:solidFill>
                  <a:srgbClr val="AF5A16"/>
                </a:solidFill>
                <a:latin typeface="Arial"/>
                <a:ea typeface="Arial"/>
                <a:cs typeface="Arial"/>
              </a:defRPr>
            </a:pPr>
            <a:r>
              <a:rPr sz="3225" b="1">
                <a:solidFill>
                  <a:srgbClr val="AF5A16"/>
                </a:solidFill>
                <a:latin typeface="Arial"/>
                <a:ea typeface="Arial"/>
                <a:cs typeface="Arial"/>
              </a:rPr>
              <a:t>KOHI - ERP Hệ thống nội bộ</a:t>
            </a:r>
          </a:p>
        </p:txBody>
      </p:sp>
      <p:pic>
        <p:nvPicPr>
          <p:cNvPr id="2" name="Picture 1">
            <a:extLst>
              <a:ext uri="{FF2B5EF4-FFF2-40B4-BE49-F238E27FC236}">
                <a16:creationId xmlns:a16="http://schemas.microsoft.com/office/drawing/2014/main" id="{AB1A0270-1C64-4AF5-8766-8D79256B8119}"/>
              </a:ext>
            </a:extLst>
          </p:cNvPr>
          <p:cNvPicPr>
            <a:picLocks noChangeAspect="1"/>
          </p:cNvPicPr>
          <p:nvPr/>
        </p:nvPicPr>
        <p:blipFill>
          <a:blip r:embed="rId3"/>
          <a:stretch/>
        </p:blipFill>
        <p:spPr>
          <a:xfrm>
            <a:off x="10620375" y="403456"/>
            <a:ext cx="952500" cy="564689"/>
          </a:xfrm>
          <a:prstGeom prst="rect">
            <a:avLst/>
          </a:prstGeom>
        </p:spPr>
      </p:pic>
      <p:pic>
        <p:nvPicPr>
          <p:cNvPr id="5" name="Picture 4" descr="KOHI - ERP Hệ thống nội bộ. Ảnh chụp giao diện dự án với dữ liệu trình diễn, không dùng dữ liệu khách hàng thật.">
            <a:extLst>
              <a:ext uri="{FF2B5EF4-FFF2-40B4-BE49-F238E27FC236}">
                <a16:creationId xmlns:a16="http://schemas.microsoft.com/office/drawing/2014/main" id="{4075135B-00F2-429A-B89F-277022322CB6}"/>
              </a:ext>
            </a:extLst>
          </p:cNvPr>
          <p:cNvPicPr>
            <a:picLocks noChangeAspect="1"/>
          </p:cNvPicPr>
          <p:nvPr/>
        </p:nvPicPr>
        <p:blipFill>
          <a:blip r:embed="rId4"/>
          <a:stretch/>
        </p:blipFill>
        <p:spPr>
          <a:xfrm>
            <a:off x="5242560" y="1666875"/>
            <a:ext cx="6286500" cy="3929062"/>
          </a:xfrm>
          <a:prstGeom prst="rect">
            <a:avLst/>
          </a:prstGeom>
        </p:spPr>
      </p:pic>
      <p:sp>
        <p:nvSpPr>
          <p:cNvPr id="6" name="Quản trị đào tạo và du học">
            <a:extLst>
              <a:ext uri="{FF2B5EF4-FFF2-40B4-BE49-F238E27FC236}">
                <a16:creationId xmlns:a16="http://schemas.microsoft.com/office/drawing/2014/main" id="{12964FB3-2473-4454-8F52-04DEE12C8B87}"/>
              </a:ext>
            </a:extLst>
          </p:cNvPr>
          <p:cNvSpPr>
            <a:spLocks noGrp="1"/>
          </p:cNvSpPr>
          <p:nvPr/>
        </p:nvSpPr>
        <p:spPr>
          <a:xfrm>
            <a:off x="609600" y="1695450"/>
            <a:ext cx="4238625" cy="400050"/>
          </a:xfrm>
          <a:prstGeom prst="rect">
            <a:avLst/>
          </a:prstGeom>
          <a:noFill/>
          <a:ln w="0">
            <a:noFill/>
          </a:ln>
        </p:spPr>
        <p:txBody>
          <a:bodyPr wrap="square" lIns="0" tIns="0" rIns="0" bIns="0" anchor="t">
            <a:noAutofit/>
          </a:bodyPr>
          <a:lstStyle>
            <a:defPPr algn="l">
              <a:defRPr sz="2175" b="1">
                <a:solidFill>
                  <a:srgbClr val="AF5A16"/>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AF5A16"/>
                </a:solidFill>
                <a:latin typeface="Arial"/>
                <a:ea typeface="Arial"/>
                <a:cs typeface="Arial"/>
              </a:defRPr>
            </a:pPr>
            <a:r>
              <a:rPr sz="2175" b="1">
                <a:solidFill>
                  <a:srgbClr val="AF5A16"/>
                </a:solidFill>
                <a:latin typeface="Arial"/>
                <a:ea typeface="Arial"/>
                <a:cs typeface="Arial"/>
              </a:rPr>
              <a:t>Quản trị đào tạo và du học</a:t>
            </a:r>
          </a:p>
        </p:txBody>
      </p:sp>
      <p:sp>
        <p:nvSpPr>
          <p:cNvPr id="7" name="CRM tuyển sinh, hồ sơ du học, cộng tác viên, đào tạo và vận hành ">
            <a:extLst>
              <a:ext uri="{FF2B5EF4-FFF2-40B4-BE49-F238E27FC236}">
                <a16:creationId xmlns:a16="http://schemas.microsoft.com/office/drawing/2014/main" id="{94E1C12C-D6CF-4210-8989-F9E4D39592FA}"/>
              </a:ext>
            </a:extLst>
          </p:cNvPr>
          <p:cNvSpPr>
            <a:spLocks noGrp="1"/>
          </p:cNvSpPr>
          <p:nvPr/>
        </p:nvSpPr>
        <p:spPr>
          <a:xfrm>
            <a:off x="609600" y="2162175"/>
            <a:ext cx="4238625" cy="14287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CRM tuyển sinh, hồ sơ du học, cộng tác viên, đào tạo và vận hành nội bộ.</a:t>
            </a:r>
          </a:p>
        </p:txBody>
      </p:sp>
      <p:sp>
        <p:nvSpPr>
          <p:cNvPr id="8" name="11 phân hệ ERP">
            <a:extLst>
              <a:ext uri="{FF2B5EF4-FFF2-40B4-BE49-F238E27FC236}">
                <a16:creationId xmlns:a16="http://schemas.microsoft.com/office/drawing/2014/main" id="{A60907D9-943A-48A4-A276-C2AAC6EFA6CC}"/>
              </a:ext>
            </a:extLst>
          </p:cNvPr>
          <p:cNvSpPr>
            <a:spLocks noGrp="1"/>
          </p:cNvSpPr>
          <p:nvPr/>
        </p:nvSpPr>
        <p:spPr>
          <a:xfrm>
            <a:off x="609600" y="3752850"/>
            <a:ext cx="4238625" cy="400050"/>
          </a:xfrm>
          <a:prstGeom prst="rect">
            <a:avLst/>
          </a:prstGeom>
          <a:noFill/>
          <a:ln w="0">
            <a:noFill/>
          </a:ln>
        </p:spPr>
        <p:txBody>
          <a:bodyPr wrap="square" lIns="0" tIns="0" rIns="0" bIns="0" anchor="t">
            <a:noAutofit/>
          </a:bodyPr>
          <a:lstStyle>
            <a:defPPr algn="l">
              <a:defRPr sz="2175" b="1">
                <a:solidFill>
                  <a:srgbClr val="AF5A16"/>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AF5A16"/>
                </a:solidFill>
                <a:latin typeface="Arial"/>
                <a:ea typeface="Arial"/>
                <a:cs typeface="Arial"/>
              </a:defRPr>
            </a:pPr>
            <a:r>
              <a:rPr sz="2175" b="1">
                <a:solidFill>
                  <a:srgbClr val="AF5A16"/>
                </a:solidFill>
                <a:latin typeface="Arial"/>
                <a:ea typeface="Arial"/>
                <a:cs typeface="Arial"/>
              </a:rPr>
              <a:t>11 phân hệ ERP</a:t>
            </a:r>
          </a:p>
        </p:txBody>
      </p:sp>
      <p:sp>
        <p:nvSpPr>
          <p:cNvPr id="9" name="Kết nối website tuyển sinh, cổng đối tác, app giảng viên và cổng ">
            <a:extLst>
              <a:ext uri="{FF2B5EF4-FFF2-40B4-BE49-F238E27FC236}">
                <a16:creationId xmlns:a16="http://schemas.microsoft.com/office/drawing/2014/main" id="{A39FBF9B-7DD0-4FE4-A339-6D0B90042958}"/>
              </a:ext>
            </a:extLst>
          </p:cNvPr>
          <p:cNvSpPr>
            <a:spLocks noGrp="1"/>
          </p:cNvSpPr>
          <p:nvPr/>
        </p:nvSpPr>
        <p:spPr>
          <a:xfrm>
            <a:off x="609600" y="4219575"/>
            <a:ext cx="4238625" cy="114300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Kết nối website tuyển sinh, cổng đối tác, app giảng viên và cổng thi.</a:t>
            </a:r>
          </a:p>
        </p:txBody>
      </p:sp>
      <p:sp>
        <p:nvSpPr>
          <p:cNvPr id="12" name="NTechs footer divider">
            <a:extLst>
              <a:ext uri="{FF2B5EF4-FFF2-40B4-BE49-F238E27FC236}">
                <a16:creationId xmlns:a16="http://schemas.microsoft.com/office/drawing/2014/main" id="{84559E6C-3230-4A3D-9287-91903383F7FD}"/>
              </a:ext>
            </a:extLst>
          </p:cNvPr>
          <p:cNvSpPr>
            <a:spLocks noGrp="1"/>
          </p:cNvSpPr>
          <p:nvPr/>
        </p:nvSpPr>
        <p:spPr>
          <a:xfrm>
            <a:off x="609600" y="6381750"/>
            <a:ext cx="10953750" cy="9525"/>
          </a:xfrm>
          <a:prstGeom prst="rect">
            <a:avLst/>
          </a:prstGeom>
          <a:solidFill>
            <a:srgbClr val="DAE1EC"/>
          </a:solidFill>
          <a:ln w="0">
            <a:noFill/>
          </a:ln>
        </p:spPr>
      </p:sp>
      <p:sp>
        <p:nvSpPr>
          <p:cNvPr id="13" name="NTechs company footer">
            <a:extLst>
              <a:ext uri="{FF2B5EF4-FFF2-40B4-BE49-F238E27FC236}">
                <a16:creationId xmlns:a16="http://schemas.microsoft.com/office/drawing/2014/main" id="{2DD62D85-9B05-433E-A960-4BEE1FF81411}"/>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4" name="NTechs website footer">
            <a:extLst>
              <a:ext uri="{FF2B5EF4-FFF2-40B4-BE49-F238E27FC236}">
                <a16:creationId xmlns:a16="http://schemas.microsoft.com/office/drawing/2014/main" id="{1AF01655-6746-41DA-992F-524826581919}"/>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5"/>
              </a:rPr>
              <a:t>ntechs.vn</a:t>
            </a:r>
            <a:endParaRPr sz="1050"/>
          </a:p>
        </p:txBody>
      </p:sp>
      <p:sp>
        <p:nvSpPr>
          <p:cNvPr id="15" name="NTechs page number">
            <a:extLst>
              <a:ext uri="{FF2B5EF4-FFF2-40B4-BE49-F238E27FC236}">
                <a16:creationId xmlns:a16="http://schemas.microsoft.com/office/drawing/2014/main" id="{A30BFACE-3647-4A47-B779-287029A73B22}"/>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13</a:t>
            </a:r>
            <a:endParaRPr sz="1200"/>
          </a:p>
        </p:txBody>
      </p:sp>
    </p:spTree>
    <p:extLst>
      <p:ext uri="{BB962C8B-B14F-4D97-AF65-F5344CB8AC3E}">
        <p14:creationId xmlns:p14="http://schemas.microsoft.com/office/powerpoint/2010/main" val="544275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5FD"/>
        </a:solidFill>
        <a:effectLst/>
      </p:bgPr>
    </p:bg>
    <p:spTree>
      <p:nvGrpSpPr>
        <p:cNvPr id="1" name=""/>
        <p:cNvGrpSpPr/>
        <p:nvPr/>
      </p:nvGrpSpPr>
      <p:grpSpPr>
        <a:xfrm>
          <a:off x="0" y="0"/>
          <a:ext cx="0" cy="0"/>
          <a:chOff x="0" y="0"/>
          <a:chExt cx="0" cy="0"/>
        </a:xfrm>
      </p:grpSpPr>
      <p:sp>
        <p:nvSpPr>
          <p:cNvPr id="11" name="NTechs Education">
            <a:extLst>
              <a:ext uri="{FF2B5EF4-FFF2-40B4-BE49-F238E27FC236}">
                <a16:creationId xmlns:a16="http://schemas.microsoft.com/office/drawing/2014/main" id="{3B83C6A7-3227-4C84-B7FA-9F449DA0C6C5}"/>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lgn="l">
              <a:defRPr sz="3225" b="1">
                <a:solidFill>
                  <a:srgbClr val="4E4BB2"/>
                </a:solidFill>
                <a:latin typeface="Arial"/>
                <a:ea typeface="Arial"/>
                <a:cs typeface="Arial"/>
              </a:defRPr>
            </a:defPPr>
            <a:lvl1pPr algn="l">
              <a:buNone/>
              <a:defRPr sz="3225" b="1">
                <a:solidFill>
                  <a:srgbClr val="142D52"/>
                </a:solidFill>
                <a:latin typeface="Arial"/>
                <a:ea typeface="Arial"/>
                <a:cs typeface="Arial"/>
              </a:defRPr>
            </a:lvl1pPr>
            <a:lvl2pPr algn="l">
              <a:buNone/>
              <a:defRPr sz="3225" b="1">
                <a:solidFill>
                  <a:srgbClr val="142D52"/>
                </a:solidFill>
                <a:latin typeface="Arial"/>
                <a:ea typeface="Arial"/>
                <a:cs typeface="Arial"/>
              </a:defRPr>
            </a:lvl2pPr>
            <a:lvl3pPr algn="l">
              <a:buNone/>
              <a:defRPr sz="3225" b="1">
                <a:solidFill>
                  <a:srgbClr val="142D52"/>
                </a:solidFill>
                <a:latin typeface="Arial"/>
                <a:ea typeface="Arial"/>
                <a:cs typeface="Arial"/>
              </a:defRPr>
            </a:lvl3pPr>
            <a:lvl4pPr algn="l">
              <a:buNone/>
              <a:defRPr sz="3225" b="1">
                <a:solidFill>
                  <a:srgbClr val="142D52"/>
                </a:solidFill>
                <a:latin typeface="Arial"/>
                <a:ea typeface="Arial"/>
                <a:cs typeface="Arial"/>
              </a:defRPr>
            </a:lvl4pPr>
            <a:lvl5pPr algn="l">
              <a:buNone/>
              <a:defRPr sz="3225" b="1">
                <a:solidFill>
                  <a:srgbClr val="142D52"/>
                </a:solidFill>
                <a:latin typeface="Arial"/>
                <a:ea typeface="Arial"/>
                <a:cs typeface="Arial"/>
              </a:defRPr>
            </a:lvl5pPr>
            <a:lvl6pPr algn="l">
              <a:buNone/>
              <a:defRPr sz="3225" b="1">
                <a:solidFill>
                  <a:srgbClr val="142D52"/>
                </a:solidFill>
                <a:latin typeface="Arial"/>
                <a:ea typeface="Arial"/>
                <a:cs typeface="Arial"/>
              </a:defRPr>
            </a:lvl6pPr>
            <a:lvl7pPr algn="l">
              <a:buNone/>
              <a:defRPr sz="3225" b="1">
                <a:solidFill>
                  <a:srgbClr val="142D52"/>
                </a:solidFill>
                <a:latin typeface="Arial"/>
                <a:ea typeface="Arial"/>
                <a:cs typeface="Arial"/>
              </a:defRPr>
            </a:lvl7pPr>
            <a:lvl8pPr algn="l">
              <a:buNone/>
              <a:defRPr sz="3225" b="1">
                <a:solidFill>
                  <a:srgbClr val="142D52"/>
                </a:solidFill>
                <a:latin typeface="Arial"/>
                <a:ea typeface="Arial"/>
                <a:cs typeface="Arial"/>
              </a:defRPr>
            </a:lvl8pPr>
            <a:lvl9pPr algn="l">
              <a:buNone/>
              <a:defRPr sz="3225" b="1">
                <a:solidFill>
                  <a:srgbClr val="142D52"/>
                </a:solidFill>
                <a:latin typeface="Arial"/>
                <a:ea typeface="Arial"/>
                <a:cs typeface="Arial"/>
              </a:defRPr>
            </a:lvl9pPr>
          </a:lstStyle>
          <a:p>
            <a:pPr algn="l">
              <a:buNone/>
              <a:defRPr sz="3225" b="1">
                <a:solidFill>
                  <a:srgbClr val="4E4BB2"/>
                </a:solidFill>
                <a:latin typeface="Arial"/>
                <a:ea typeface="Arial"/>
                <a:cs typeface="Arial"/>
              </a:defRPr>
            </a:pPr>
            <a:r>
              <a:rPr sz="3225" b="1">
                <a:solidFill>
                  <a:srgbClr val="4E4BB2"/>
                </a:solidFill>
                <a:latin typeface="Arial"/>
                <a:ea typeface="Arial"/>
                <a:cs typeface="Arial"/>
              </a:rPr>
              <a:t>NTechs Education</a:t>
            </a:r>
          </a:p>
        </p:txBody>
      </p:sp>
      <p:pic>
        <p:nvPicPr>
          <p:cNvPr id="2" name="Picture 1">
            <a:extLst>
              <a:ext uri="{FF2B5EF4-FFF2-40B4-BE49-F238E27FC236}">
                <a16:creationId xmlns:a16="http://schemas.microsoft.com/office/drawing/2014/main" id="{83032DD3-AB92-4BB0-AF90-05B403935028}"/>
              </a:ext>
            </a:extLst>
          </p:cNvPr>
          <p:cNvPicPr>
            <a:picLocks noChangeAspect="1"/>
          </p:cNvPicPr>
          <p:nvPr/>
        </p:nvPicPr>
        <p:blipFill>
          <a:blip r:embed="rId3"/>
          <a:stretch/>
        </p:blipFill>
        <p:spPr>
          <a:xfrm>
            <a:off x="10620375" y="403456"/>
            <a:ext cx="952500" cy="564689"/>
          </a:xfrm>
          <a:prstGeom prst="rect">
            <a:avLst/>
          </a:prstGeom>
        </p:spPr>
      </p:pic>
      <p:pic>
        <p:nvPicPr>
          <p:cNvPr id="5" name="Picture 4">
            <a:extLst>
              <a:ext uri="{FF2B5EF4-FFF2-40B4-BE49-F238E27FC236}">
                <a16:creationId xmlns:a16="http://schemas.microsoft.com/office/drawing/2014/main" id="{3BA970F5-2960-423E-B6E1-323190428DAC}"/>
              </a:ext>
            </a:extLst>
          </p:cNvPr>
          <p:cNvPicPr>
            <a:picLocks noChangeAspect="1"/>
          </p:cNvPicPr>
          <p:nvPr/>
        </p:nvPicPr>
        <p:blipFill>
          <a:blip r:embed="rId4"/>
          <a:stretch/>
        </p:blipFill>
        <p:spPr>
          <a:xfrm>
            <a:off x="5242560" y="1666875"/>
            <a:ext cx="6278880" cy="3924300"/>
          </a:xfrm>
          <a:prstGeom prst="rect">
            <a:avLst/>
          </a:prstGeom>
        </p:spPr>
      </p:pic>
      <p:sp>
        <p:nvSpPr>
          <p:cNvPr id="6" name="Quản trị đơn vị đào tạo">
            <a:extLst>
              <a:ext uri="{FF2B5EF4-FFF2-40B4-BE49-F238E27FC236}">
                <a16:creationId xmlns:a16="http://schemas.microsoft.com/office/drawing/2014/main" id="{72AA14C7-BB6A-4B85-9045-FD38F41AA11C}"/>
              </a:ext>
            </a:extLst>
          </p:cNvPr>
          <p:cNvSpPr>
            <a:spLocks noGrp="1"/>
          </p:cNvSpPr>
          <p:nvPr/>
        </p:nvSpPr>
        <p:spPr>
          <a:xfrm>
            <a:off x="609600" y="1695450"/>
            <a:ext cx="4238625" cy="400050"/>
          </a:xfrm>
          <a:prstGeom prst="rect">
            <a:avLst/>
          </a:prstGeom>
          <a:noFill/>
          <a:ln w="0">
            <a:noFill/>
          </a:ln>
        </p:spPr>
        <p:txBody>
          <a:bodyPr wrap="square" lIns="0" tIns="0" rIns="0" bIns="0" anchor="t">
            <a:noAutofit/>
          </a:bodyPr>
          <a:lstStyle>
            <a:defPPr algn="l">
              <a:defRPr sz="2175" b="1">
                <a:solidFill>
                  <a:srgbClr val="4E4BB2"/>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4E4BB2"/>
                </a:solidFill>
                <a:latin typeface="Arial"/>
                <a:ea typeface="Arial"/>
                <a:cs typeface="Arial"/>
              </a:defRPr>
            </a:pPr>
            <a:r>
              <a:rPr sz="2175" b="1">
                <a:solidFill>
                  <a:srgbClr val="4E4BB2"/>
                </a:solidFill>
                <a:latin typeface="Arial"/>
                <a:ea typeface="Arial"/>
                <a:cs typeface="Arial"/>
              </a:rPr>
              <a:t>Quản trị đơn vị đào tạo</a:t>
            </a:r>
          </a:p>
        </p:txBody>
      </p:sp>
      <p:sp>
        <p:nvSpPr>
          <p:cNvPr id="7" name="Quản lý tuyển sinh, hồ sơ học viên, lớp học, lịch học và học phí ">
            <a:extLst>
              <a:ext uri="{FF2B5EF4-FFF2-40B4-BE49-F238E27FC236}">
                <a16:creationId xmlns:a16="http://schemas.microsoft.com/office/drawing/2014/main" id="{C4A55FC7-35BC-46D1-82E1-2336960C7E56}"/>
              </a:ext>
            </a:extLst>
          </p:cNvPr>
          <p:cNvSpPr>
            <a:spLocks noGrp="1"/>
          </p:cNvSpPr>
          <p:nvPr/>
        </p:nvSpPr>
        <p:spPr>
          <a:xfrm>
            <a:off x="609600" y="2162175"/>
            <a:ext cx="4238625" cy="14287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Quản lý tuyển sinh, hồ sơ học viên, lớp học, lịch học và học phí trong một nền tảng.</a:t>
            </a:r>
          </a:p>
        </p:txBody>
      </p:sp>
      <p:sp>
        <p:nvSpPr>
          <p:cNvPr id="8" name="Mở rộng theo nhu cầu">
            <a:extLst>
              <a:ext uri="{FF2B5EF4-FFF2-40B4-BE49-F238E27FC236}">
                <a16:creationId xmlns:a16="http://schemas.microsoft.com/office/drawing/2014/main" id="{20C47E04-4F68-4CF4-A747-3F6770B87A30}"/>
              </a:ext>
            </a:extLst>
          </p:cNvPr>
          <p:cNvSpPr>
            <a:spLocks noGrp="1"/>
          </p:cNvSpPr>
          <p:nvPr/>
        </p:nvSpPr>
        <p:spPr>
          <a:xfrm>
            <a:off x="609600" y="3752850"/>
            <a:ext cx="4238625" cy="400050"/>
          </a:xfrm>
          <a:prstGeom prst="rect">
            <a:avLst/>
          </a:prstGeom>
          <a:noFill/>
          <a:ln w="0">
            <a:noFill/>
          </a:ln>
        </p:spPr>
        <p:txBody>
          <a:bodyPr wrap="square" lIns="0" tIns="0" rIns="0" bIns="0" anchor="t">
            <a:noAutofit/>
          </a:bodyPr>
          <a:lstStyle>
            <a:defPPr algn="l">
              <a:defRPr sz="2175" b="1">
                <a:solidFill>
                  <a:srgbClr val="4E4BB2"/>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4E4BB2"/>
                </a:solidFill>
                <a:latin typeface="Arial"/>
                <a:ea typeface="Arial"/>
                <a:cs typeface="Arial"/>
              </a:defRPr>
            </a:pPr>
            <a:r>
              <a:rPr sz="2175" b="1">
                <a:solidFill>
                  <a:srgbClr val="4E4BB2"/>
                </a:solidFill>
                <a:latin typeface="Arial"/>
                <a:ea typeface="Arial"/>
                <a:cs typeface="Arial"/>
              </a:rPr>
              <a:t>Mở rộng theo nhu cầu</a:t>
            </a:r>
          </a:p>
        </p:txBody>
      </p:sp>
      <p:sp>
        <p:nvSpPr>
          <p:cNvPr id="9" name="Thiết lập vai trò, quy trình phê duyệt và báo cáo theo mô hình vậ">
            <a:extLst>
              <a:ext uri="{FF2B5EF4-FFF2-40B4-BE49-F238E27FC236}">
                <a16:creationId xmlns:a16="http://schemas.microsoft.com/office/drawing/2014/main" id="{6A379FCD-19D1-41C2-BCAE-75FDDBE363CD}"/>
              </a:ext>
            </a:extLst>
          </p:cNvPr>
          <p:cNvSpPr>
            <a:spLocks noGrp="1"/>
          </p:cNvSpPr>
          <p:nvPr/>
        </p:nvSpPr>
        <p:spPr>
          <a:xfrm>
            <a:off x="609600" y="4219575"/>
            <a:ext cx="4238625" cy="12382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Thiết lập vai trò, quy trình phê duyệt và báo cáo theo mô hình vận hành của từng đơn vị.</a:t>
            </a:r>
          </a:p>
        </p:txBody>
      </p:sp>
      <p:sp>
        <p:nvSpPr>
          <p:cNvPr id="10" name="Nền tảng quản trị đào tạo, tùy biến theo từng đơn vị">
            <a:extLst>
              <a:ext uri="{FF2B5EF4-FFF2-40B4-BE49-F238E27FC236}">
                <a16:creationId xmlns:a16="http://schemas.microsoft.com/office/drawing/2014/main" id="{28B1D650-F74E-4DC0-A386-1FA4EF89418D}"/>
              </a:ext>
            </a:extLst>
          </p:cNvPr>
          <p:cNvSpPr>
            <a:spLocks noGrp="1"/>
          </p:cNvSpPr>
          <p:nvPr/>
        </p:nvSpPr>
        <p:spPr>
          <a:xfrm>
            <a:off x="609600" y="5753100"/>
            <a:ext cx="10906125" cy="400050"/>
          </a:xfrm>
          <a:prstGeom prst="rect">
            <a:avLst/>
          </a:prstGeom>
          <a:noFill/>
          <a:ln w="0">
            <a:noFill/>
          </a:ln>
        </p:spPr>
        <p:txBody>
          <a:bodyPr wrap="square" lIns="0" tIns="0" rIns="0" bIns="0" anchor="t">
            <a:noAutofit/>
          </a:bodyPr>
          <a:lstStyle>
            <a:defPPr algn="l">
              <a:defRPr sz="1800" b="1">
                <a:solidFill>
                  <a:srgbClr val="4E4BB2"/>
                </a:solidFill>
                <a:latin typeface="Arial"/>
                <a:ea typeface="Arial"/>
                <a:cs typeface="Arial"/>
              </a:defRPr>
            </a:defPPr>
            <a:lvl1pPr algn="l">
              <a:buNone/>
              <a:defRPr sz="1800" b="1">
                <a:solidFill>
                  <a:srgbClr val="F45123"/>
                </a:solidFill>
                <a:latin typeface="Arial"/>
                <a:ea typeface="Arial"/>
                <a:cs typeface="Arial"/>
              </a:defRPr>
            </a:lvl1pPr>
            <a:lvl2pPr algn="l">
              <a:buNone/>
              <a:defRPr sz="1800" b="1">
                <a:solidFill>
                  <a:srgbClr val="F45123"/>
                </a:solidFill>
                <a:latin typeface="Arial"/>
                <a:ea typeface="Arial"/>
                <a:cs typeface="Arial"/>
              </a:defRPr>
            </a:lvl2pPr>
            <a:lvl3pPr algn="l">
              <a:buNone/>
              <a:defRPr sz="1800" b="1">
                <a:solidFill>
                  <a:srgbClr val="F45123"/>
                </a:solidFill>
                <a:latin typeface="Arial"/>
                <a:ea typeface="Arial"/>
                <a:cs typeface="Arial"/>
              </a:defRPr>
            </a:lvl3pPr>
            <a:lvl4pPr algn="l">
              <a:buNone/>
              <a:defRPr sz="1800" b="1">
                <a:solidFill>
                  <a:srgbClr val="F45123"/>
                </a:solidFill>
                <a:latin typeface="Arial"/>
                <a:ea typeface="Arial"/>
                <a:cs typeface="Arial"/>
              </a:defRPr>
            </a:lvl4pPr>
            <a:lvl5pPr algn="l">
              <a:buNone/>
              <a:defRPr sz="1800" b="1">
                <a:solidFill>
                  <a:srgbClr val="F45123"/>
                </a:solidFill>
                <a:latin typeface="Arial"/>
                <a:ea typeface="Arial"/>
                <a:cs typeface="Arial"/>
              </a:defRPr>
            </a:lvl5pPr>
            <a:lvl6pPr algn="l">
              <a:buNone/>
              <a:defRPr sz="1800" b="1">
                <a:solidFill>
                  <a:srgbClr val="F45123"/>
                </a:solidFill>
                <a:latin typeface="Arial"/>
                <a:ea typeface="Arial"/>
                <a:cs typeface="Arial"/>
              </a:defRPr>
            </a:lvl6pPr>
            <a:lvl7pPr algn="l">
              <a:buNone/>
              <a:defRPr sz="1800" b="1">
                <a:solidFill>
                  <a:srgbClr val="F45123"/>
                </a:solidFill>
                <a:latin typeface="Arial"/>
                <a:ea typeface="Arial"/>
                <a:cs typeface="Arial"/>
              </a:defRPr>
            </a:lvl7pPr>
            <a:lvl8pPr algn="l">
              <a:buNone/>
              <a:defRPr sz="1800" b="1">
                <a:solidFill>
                  <a:srgbClr val="F45123"/>
                </a:solidFill>
                <a:latin typeface="Arial"/>
                <a:ea typeface="Arial"/>
                <a:cs typeface="Arial"/>
              </a:defRPr>
            </a:lvl8pPr>
            <a:lvl9pPr algn="l">
              <a:buNone/>
              <a:defRPr sz="1800" b="1">
                <a:solidFill>
                  <a:srgbClr val="F45123"/>
                </a:solidFill>
                <a:latin typeface="Arial"/>
                <a:ea typeface="Arial"/>
                <a:cs typeface="Arial"/>
              </a:defRPr>
            </a:lvl9pPr>
          </a:lstStyle>
          <a:p>
            <a:pPr algn="l">
              <a:buNone/>
              <a:defRPr sz="1800" b="1">
                <a:solidFill>
                  <a:srgbClr val="4E4BB2"/>
                </a:solidFill>
                <a:latin typeface="Arial"/>
                <a:ea typeface="Arial"/>
                <a:cs typeface="Arial"/>
              </a:defRPr>
            </a:pPr>
            <a:r>
              <a:rPr sz="1800" b="1">
                <a:solidFill>
                  <a:srgbClr val="4E4BB2"/>
                </a:solidFill>
                <a:latin typeface="Arial"/>
                <a:ea typeface="Arial"/>
                <a:cs typeface="Arial"/>
              </a:rPr>
              <a:t>Nền tảng quản trị đào tạo, tùy biến theo từng đơn vị</a:t>
            </a:r>
          </a:p>
        </p:txBody>
      </p:sp>
      <p:sp>
        <p:nvSpPr>
          <p:cNvPr id="12" name="NTechs footer divider">
            <a:extLst>
              <a:ext uri="{FF2B5EF4-FFF2-40B4-BE49-F238E27FC236}">
                <a16:creationId xmlns:a16="http://schemas.microsoft.com/office/drawing/2014/main" id="{3FE17D67-89C5-4BC5-8DB6-2EFF7BE4A843}"/>
              </a:ext>
            </a:extLst>
          </p:cNvPr>
          <p:cNvSpPr>
            <a:spLocks noGrp="1"/>
          </p:cNvSpPr>
          <p:nvPr/>
        </p:nvSpPr>
        <p:spPr>
          <a:xfrm>
            <a:off x="609600" y="6381750"/>
            <a:ext cx="10953750" cy="9525"/>
          </a:xfrm>
          <a:prstGeom prst="rect">
            <a:avLst/>
          </a:prstGeom>
          <a:solidFill>
            <a:srgbClr val="DAE1EC"/>
          </a:solidFill>
          <a:ln w="0">
            <a:noFill/>
          </a:ln>
        </p:spPr>
      </p:sp>
      <p:sp>
        <p:nvSpPr>
          <p:cNvPr id="13" name="NTechs company footer">
            <a:extLst>
              <a:ext uri="{FF2B5EF4-FFF2-40B4-BE49-F238E27FC236}">
                <a16:creationId xmlns:a16="http://schemas.microsoft.com/office/drawing/2014/main" id="{3ACEB925-6F12-4E0D-9406-7077B2F1AD5D}"/>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4" name="NTechs website footer">
            <a:extLst>
              <a:ext uri="{FF2B5EF4-FFF2-40B4-BE49-F238E27FC236}">
                <a16:creationId xmlns:a16="http://schemas.microsoft.com/office/drawing/2014/main" id="{C3699504-E9E8-49FB-9786-9012202C4F6E}"/>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5"/>
              </a:rPr>
              <a:t>ntechs.vn</a:t>
            </a:r>
            <a:endParaRPr sz="1050"/>
          </a:p>
        </p:txBody>
      </p:sp>
      <p:sp>
        <p:nvSpPr>
          <p:cNvPr id="15" name="NTechs page number">
            <a:extLst>
              <a:ext uri="{FF2B5EF4-FFF2-40B4-BE49-F238E27FC236}">
                <a16:creationId xmlns:a16="http://schemas.microsoft.com/office/drawing/2014/main" id="{B4058DA8-CBFB-4F79-B954-2D73C40DCAF5}"/>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14</a:t>
            </a:r>
            <a:endParaRPr sz="1200"/>
          </a:p>
        </p:txBody>
      </p:sp>
    </p:spTree>
    <p:extLst>
      <p:ext uri="{BB962C8B-B14F-4D97-AF65-F5344CB8AC3E}">
        <p14:creationId xmlns:p14="http://schemas.microsoft.com/office/powerpoint/2010/main" val="152803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F9F7"/>
        </a:solidFill>
        <a:effectLst/>
      </p:bgPr>
    </p:bg>
    <p:spTree>
      <p:nvGrpSpPr>
        <p:cNvPr id="1" name=""/>
        <p:cNvGrpSpPr/>
        <p:nvPr/>
      </p:nvGrpSpPr>
      <p:grpSpPr>
        <a:xfrm>
          <a:off x="0" y="0"/>
          <a:ext cx="0" cy="0"/>
          <a:chOff x="0" y="0"/>
          <a:chExt cx="0" cy="0"/>
        </a:xfrm>
      </p:grpSpPr>
      <p:sp>
        <p:nvSpPr>
          <p:cNvPr id="11" name="NTechs LMS">
            <a:extLst>
              <a:ext uri="{FF2B5EF4-FFF2-40B4-BE49-F238E27FC236}">
                <a16:creationId xmlns:a16="http://schemas.microsoft.com/office/drawing/2014/main" id="{D9F8460F-7722-4188-B58C-B030C93A3D06}"/>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lgn="l">
              <a:defRPr sz="3225" b="1">
                <a:solidFill>
                  <a:srgbClr val="0F766E"/>
                </a:solidFill>
                <a:latin typeface="Arial"/>
                <a:ea typeface="Arial"/>
                <a:cs typeface="Arial"/>
              </a:defRPr>
            </a:defPPr>
            <a:lvl1pPr algn="l">
              <a:buNone/>
              <a:defRPr sz="3225" b="1">
                <a:solidFill>
                  <a:srgbClr val="142D52"/>
                </a:solidFill>
                <a:latin typeface="Arial"/>
                <a:ea typeface="Arial"/>
                <a:cs typeface="Arial"/>
              </a:defRPr>
            </a:lvl1pPr>
            <a:lvl2pPr algn="l">
              <a:buNone/>
              <a:defRPr sz="3225" b="1">
                <a:solidFill>
                  <a:srgbClr val="142D52"/>
                </a:solidFill>
                <a:latin typeface="Arial"/>
                <a:ea typeface="Arial"/>
                <a:cs typeface="Arial"/>
              </a:defRPr>
            </a:lvl2pPr>
            <a:lvl3pPr algn="l">
              <a:buNone/>
              <a:defRPr sz="3225" b="1">
                <a:solidFill>
                  <a:srgbClr val="142D52"/>
                </a:solidFill>
                <a:latin typeface="Arial"/>
                <a:ea typeface="Arial"/>
                <a:cs typeface="Arial"/>
              </a:defRPr>
            </a:lvl3pPr>
            <a:lvl4pPr algn="l">
              <a:buNone/>
              <a:defRPr sz="3225" b="1">
                <a:solidFill>
                  <a:srgbClr val="142D52"/>
                </a:solidFill>
                <a:latin typeface="Arial"/>
                <a:ea typeface="Arial"/>
                <a:cs typeface="Arial"/>
              </a:defRPr>
            </a:lvl4pPr>
            <a:lvl5pPr algn="l">
              <a:buNone/>
              <a:defRPr sz="3225" b="1">
                <a:solidFill>
                  <a:srgbClr val="142D52"/>
                </a:solidFill>
                <a:latin typeface="Arial"/>
                <a:ea typeface="Arial"/>
                <a:cs typeface="Arial"/>
              </a:defRPr>
            </a:lvl5pPr>
            <a:lvl6pPr algn="l">
              <a:buNone/>
              <a:defRPr sz="3225" b="1">
                <a:solidFill>
                  <a:srgbClr val="142D52"/>
                </a:solidFill>
                <a:latin typeface="Arial"/>
                <a:ea typeface="Arial"/>
                <a:cs typeface="Arial"/>
              </a:defRPr>
            </a:lvl6pPr>
            <a:lvl7pPr algn="l">
              <a:buNone/>
              <a:defRPr sz="3225" b="1">
                <a:solidFill>
                  <a:srgbClr val="142D52"/>
                </a:solidFill>
                <a:latin typeface="Arial"/>
                <a:ea typeface="Arial"/>
                <a:cs typeface="Arial"/>
              </a:defRPr>
            </a:lvl7pPr>
            <a:lvl8pPr algn="l">
              <a:buNone/>
              <a:defRPr sz="3225" b="1">
                <a:solidFill>
                  <a:srgbClr val="142D52"/>
                </a:solidFill>
                <a:latin typeface="Arial"/>
                <a:ea typeface="Arial"/>
                <a:cs typeface="Arial"/>
              </a:defRPr>
            </a:lvl8pPr>
            <a:lvl9pPr algn="l">
              <a:buNone/>
              <a:defRPr sz="3225" b="1">
                <a:solidFill>
                  <a:srgbClr val="142D52"/>
                </a:solidFill>
                <a:latin typeface="Arial"/>
                <a:ea typeface="Arial"/>
                <a:cs typeface="Arial"/>
              </a:defRPr>
            </a:lvl9pPr>
          </a:lstStyle>
          <a:p>
            <a:pPr algn="l">
              <a:buNone/>
              <a:defRPr sz="3225" b="1">
                <a:solidFill>
                  <a:srgbClr val="0F766E"/>
                </a:solidFill>
                <a:latin typeface="Arial"/>
                <a:ea typeface="Arial"/>
                <a:cs typeface="Arial"/>
              </a:defRPr>
            </a:pPr>
            <a:r>
              <a:rPr sz="3225" b="1">
                <a:solidFill>
                  <a:srgbClr val="0F766E"/>
                </a:solidFill>
                <a:latin typeface="Arial"/>
                <a:ea typeface="Arial"/>
                <a:cs typeface="Arial"/>
              </a:rPr>
              <a:t>NTechs LMS</a:t>
            </a:r>
          </a:p>
        </p:txBody>
      </p:sp>
      <p:pic>
        <p:nvPicPr>
          <p:cNvPr id="2" name="Picture 1">
            <a:extLst>
              <a:ext uri="{FF2B5EF4-FFF2-40B4-BE49-F238E27FC236}">
                <a16:creationId xmlns:a16="http://schemas.microsoft.com/office/drawing/2014/main" id="{199904FF-8BEB-436D-853B-2A1205FBB1E4}"/>
              </a:ext>
            </a:extLst>
          </p:cNvPr>
          <p:cNvPicPr>
            <a:picLocks noChangeAspect="1"/>
          </p:cNvPicPr>
          <p:nvPr/>
        </p:nvPicPr>
        <p:blipFill>
          <a:blip r:embed="rId3"/>
          <a:stretch/>
        </p:blipFill>
        <p:spPr>
          <a:xfrm>
            <a:off x="10620375" y="403456"/>
            <a:ext cx="952500" cy="564689"/>
          </a:xfrm>
          <a:prstGeom prst="rect">
            <a:avLst/>
          </a:prstGeom>
        </p:spPr>
      </p:pic>
      <p:pic>
        <p:nvPicPr>
          <p:cNvPr id="5" name="Picture 4">
            <a:extLst>
              <a:ext uri="{FF2B5EF4-FFF2-40B4-BE49-F238E27FC236}">
                <a16:creationId xmlns:a16="http://schemas.microsoft.com/office/drawing/2014/main" id="{9C606A02-1340-4764-B36E-04A49077F409}"/>
              </a:ext>
            </a:extLst>
          </p:cNvPr>
          <p:cNvPicPr>
            <a:picLocks noChangeAspect="1"/>
          </p:cNvPicPr>
          <p:nvPr/>
        </p:nvPicPr>
        <p:blipFill>
          <a:blip r:embed="rId4"/>
          <a:stretch/>
        </p:blipFill>
        <p:spPr>
          <a:xfrm>
            <a:off x="5242560" y="1666875"/>
            <a:ext cx="6278880" cy="3924300"/>
          </a:xfrm>
          <a:prstGeom prst="rect">
            <a:avLst/>
          </a:prstGeom>
        </p:spPr>
      </p:pic>
      <p:sp>
        <p:nvSpPr>
          <p:cNvPr id="6" name="Học tập trực tuyến">
            <a:extLst>
              <a:ext uri="{FF2B5EF4-FFF2-40B4-BE49-F238E27FC236}">
                <a16:creationId xmlns:a16="http://schemas.microsoft.com/office/drawing/2014/main" id="{4CF85282-792C-467F-92AB-7FED4AF6B05E}"/>
              </a:ext>
            </a:extLst>
          </p:cNvPr>
          <p:cNvSpPr>
            <a:spLocks noGrp="1"/>
          </p:cNvSpPr>
          <p:nvPr/>
        </p:nvSpPr>
        <p:spPr>
          <a:xfrm>
            <a:off x="609600" y="1676400"/>
            <a:ext cx="4191000" cy="400050"/>
          </a:xfrm>
          <a:prstGeom prst="rect">
            <a:avLst/>
          </a:prstGeom>
          <a:noFill/>
          <a:ln w="0">
            <a:noFill/>
          </a:ln>
        </p:spPr>
        <p:txBody>
          <a:bodyPr wrap="square" lIns="0" tIns="0" rIns="0" bIns="0" anchor="t">
            <a:noAutofit/>
          </a:bodyPr>
          <a:lstStyle>
            <a:defPPr algn="l">
              <a:defRPr sz="2175" b="1">
                <a:solidFill>
                  <a:srgbClr val="0F766E"/>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0F766E"/>
                </a:solidFill>
                <a:latin typeface="Arial"/>
                <a:ea typeface="Arial"/>
                <a:cs typeface="Arial"/>
              </a:defRPr>
            </a:pPr>
            <a:r>
              <a:rPr sz="2175" b="1">
                <a:solidFill>
                  <a:srgbClr val="0F766E"/>
                </a:solidFill>
                <a:latin typeface="Arial"/>
                <a:ea typeface="Arial"/>
                <a:cs typeface="Arial"/>
              </a:rPr>
              <a:t>Học tập trực tuyến</a:t>
            </a:r>
          </a:p>
        </p:txBody>
      </p:sp>
      <p:sp>
        <p:nvSpPr>
          <p:cNvPr id="7" name="Học liệu video, tài liệu, bài tập và bài kiểm tra được tổ chức th">
            <a:extLst>
              <a:ext uri="{FF2B5EF4-FFF2-40B4-BE49-F238E27FC236}">
                <a16:creationId xmlns:a16="http://schemas.microsoft.com/office/drawing/2014/main" id="{2F50E9F4-ADAF-4579-ADCD-4073F2E308B2}"/>
              </a:ext>
            </a:extLst>
          </p:cNvPr>
          <p:cNvSpPr>
            <a:spLocks noGrp="1"/>
          </p:cNvSpPr>
          <p:nvPr/>
        </p:nvSpPr>
        <p:spPr>
          <a:xfrm>
            <a:off x="609600" y="2143125"/>
            <a:ext cx="4191000" cy="14287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Học liệu video, tài liệu, bài tập và bài kiểm tra được tổ chức theo khóa học.</a:t>
            </a:r>
          </a:p>
        </p:txBody>
      </p:sp>
      <p:sp>
        <p:nvSpPr>
          <p:cNvPr id="8" name="Theo dõi và đánh giá">
            <a:extLst>
              <a:ext uri="{FF2B5EF4-FFF2-40B4-BE49-F238E27FC236}">
                <a16:creationId xmlns:a16="http://schemas.microsoft.com/office/drawing/2014/main" id="{0413F92D-12AF-49A4-A630-4AF385E185DB}"/>
              </a:ext>
            </a:extLst>
          </p:cNvPr>
          <p:cNvSpPr>
            <a:spLocks noGrp="1"/>
          </p:cNvSpPr>
          <p:nvPr/>
        </p:nvSpPr>
        <p:spPr>
          <a:xfrm>
            <a:off x="609600" y="3743325"/>
            <a:ext cx="4191000" cy="400050"/>
          </a:xfrm>
          <a:prstGeom prst="rect">
            <a:avLst/>
          </a:prstGeom>
          <a:noFill/>
          <a:ln w="0">
            <a:noFill/>
          </a:ln>
        </p:spPr>
        <p:txBody>
          <a:bodyPr wrap="square" lIns="0" tIns="0" rIns="0" bIns="0" anchor="t">
            <a:noAutofit/>
          </a:bodyPr>
          <a:lstStyle>
            <a:defPPr algn="l">
              <a:defRPr sz="2175" b="1">
                <a:solidFill>
                  <a:srgbClr val="0F766E"/>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0F766E"/>
                </a:solidFill>
                <a:latin typeface="Arial"/>
                <a:ea typeface="Arial"/>
                <a:cs typeface="Arial"/>
              </a:defRPr>
            </a:pPr>
            <a:r>
              <a:rPr sz="2175" b="1">
                <a:solidFill>
                  <a:srgbClr val="0F766E"/>
                </a:solidFill>
                <a:latin typeface="Arial"/>
                <a:ea typeface="Arial"/>
                <a:cs typeface="Arial"/>
              </a:rPr>
              <a:t>Theo dõi và đánh giá</a:t>
            </a:r>
          </a:p>
        </p:txBody>
      </p:sp>
      <p:sp>
        <p:nvSpPr>
          <p:cNvPr id="9" name="Học viên theo dõi tiến độ. Giảng viên giao bài, chấm điểm và phản">
            <a:extLst>
              <a:ext uri="{FF2B5EF4-FFF2-40B4-BE49-F238E27FC236}">
                <a16:creationId xmlns:a16="http://schemas.microsoft.com/office/drawing/2014/main" id="{8C0BFD05-93E5-4475-A156-CEF67DD36668}"/>
              </a:ext>
            </a:extLst>
          </p:cNvPr>
          <p:cNvSpPr>
            <a:spLocks noGrp="1"/>
          </p:cNvSpPr>
          <p:nvPr/>
        </p:nvSpPr>
        <p:spPr>
          <a:xfrm>
            <a:off x="609600" y="4210050"/>
            <a:ext cx="4191000" cy="114300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Học viên theo dõi tiến độ. Giảng viên giao bài, chấm điểm và phản hồi trên cùng nền tảng.</a:t>
            </a:r>
          </a:p>
        </p:txBody>
      </p:sp>
      <p:sp>
        <p:nvSpPr>
          <p:cNvPr id="10" name="Giải pháp đào tạo trực tuyến và kết hợp">
            <a:extLst>
              <a:ext uri="{FF2B5EF4-FFF2-40B4-BE49-F238E27FC236}">
                <a16:creationId xmlns:a16="http://schemas.microsoft.com/office/drawing/2014/main" id="{748C98C6-119A-449F-B8A2-25E2BD18A861}"/>
              </a:ext>
            </a:extLst>
          </p:cNvPr>
          <p:cNvSpPr>
            <a:spLocks noGrp="1"/>
          </p:cNvSpPr>
          <p:nvPr/>
        </p:nvSpPr>
        <p:spPr>
          <a:xfrm>
            <a:off x="609600" y="5753100"/>
            <a:ext cx="10906125" cy="400050"/>
          </a:xfrm>
          <a:prstGeom prst="rect">
            <a:avLst/>
          </a:prstGeom>
          <a:noFill/>
          <a:ln w="0">
            <a:noFill/>
          </a:ln>
        </p:spPr>
        <p:txBody>
          <a:bodyPr wrap="square" lIns="0" tIns="0" rIns="0" bIns="0" anchor="t">
            <a:noAutofit/>
          </a:bodyPr>
          <a:lstStyle>
            <a:defPPr algn="l">
              <a:defRPr sz="1800" b="1">
                <a:solidFill>
                  <a:srgbClr val="0F766E"/>
                </a:solidFill>
                <a:latin typeface="Arial"/>
                <a:ea typeface="Arial"/>
                <a:cs typeface="Arial"/>
              </a:defRPr>
            </a:defPPr>
            <a:lvl1pPr algn="l">
              <a:buNone/>
              <a:defRPr sz="1800" b="1">
                <a:solidFill>
                  <a:srgbClr val="F45123"/>
                </a:solidFill>
                <a:latin typeface="Arial"/>
                <a:ea typeface="Arial"/>
                <a:cs typeface="Arial"/>
              </a:defRPr>
            </a:lvl1pPr>
            <a:lvl2pPr algn="l">
              <a:buNone/>
              <a:defRPr sz="1800" b="1">
                <a:solidFill>
                  <a:srgbClr val="F45123"/>
                </a:solidFill>
                <a:latin typeface="Arial"/>
                <a:ea typeface="Arial"/>
                <a:cs typeface="Arial"/>
              </a:defRPr>
            </a:lvl2pPr>
            <a:lvl3pPr algn="l">
              <a:buNone/>
              <a:defRPr sz="1800" b="1">
                <a:solidFill>
                  <a:srgbClr val="F45123"/>
                </a:solidFill>
                <a:latin typeface="Arial"/>
                <a:ea typeface="Arial"/>
                <a:cs typeface="Arial"/>
              </a:defRPr>
            </a:lvl3pPr>
            <a:lvl4pPr algn="l">
              <a:buNone/>
              <a:defRPr sz="1800" b="1">
                <a:solidFill>
                  <a:srgbClr val="F45123"/>
                </a:solidFill>
                <a:latin typeface="Arial"/>
                <a:ea typeface="Arial"/>
                <a:cs typeface="Arial"/>
              </a:defRPr>
            </a:lvl4pPr>
            <a:lvl5pPr algn="l">
              <a:buNone/>
              <a:defRPr sz="1800" b="1">
                <a:solidFill>
                  <a:srgbClr val="F45123"/>
                </a:solidFill>
                <a:latin typeface="Arial"/>
                <a:ea typeface="Arial"/>
                <a:cs typeface="Arial"/>
              </a:defRPr>
            </a:lvl5pPr>
            <a:lvl6pPr algn="l">
              <a:buNone/>
              <a:defRPr sz="1800" b="1">
                <a:solidFill>
                  <a:srgbClr val="F45123"/>
                </a:solidFill>
                <a:latin typeface="Arial"/>
                <a:ea typeface="Arial"/>
                <a:cs typeface="Arial"/>
              </a:defRPr>
            </a:lvl6pPr>
            <a:lvl7pPr algn="l">
              <a:buNone/>
              <a:defRPr sz="1800" b="1">
                <a:solidFill>
                  <a:srgbClr val="F45123"/>
                </a:solidFill>
                <a:latin typeface="Arial"/>
                <a:ea typeface="Arial"/>
                <a:cs typeface="Arial"/>
              </a:defRPr>
            </a:lvl7pPr>
            <a:lvl8pPr algn="l">
              <a:buNone/>
              <a:defRPr sz="1800" b="1">
                <a:solidFill>
                  <a:srgbClr val="F45123"/>
                </a:solidFill>
                <a:latin typeface="Arial"/>
                <a:ea typeface="Arial"/>
                <a:cs typeface="Arial"/>
              </a:defRPr>
            </a:lvl8pPr>
            <a:lvl9pPr algn="l">
              <a:buNone/>
              <a:defRPr sz="1800" b="1">
                <a:solidFill>
                  <a:srgbClr val="F45123"/>
                </a:solidFill>
                <a:latin typeface="Arial"/>
                <a:ea typeface="Arial"/>
                <a:cs typeface="Arial"/>
              </a:defRPr>
            </a:lvl9pPr>
          </a:lstStyle>
          <a:p>
            <a:pPr algn="l">
              <a:buNone/>
              <a:defRPr sz="1800" b="1">
                <a:solidFill>
                  <a:srgbClr val="0F766E"/>
                </a:solidFill>
                <a:latin typeface="Arial"/>
                <a:ea typeface="Arial"/>
                <a:cs typeface="Arial"/>
              </a:defRPr>
            </a:pPr>
            <a:r>
              <a:rPr sz="1800" b="1">
                <a:solidFill>
                  <a:srgbClr val="0F766E"/>
                </a:solidFill>
                <a:latin typeface="Arial"/>
                <a:ea typeface="Arial"/>
                <a:cs typeface="Arial"/>
              </a:rPr>
              <a:t>Giải pháp đào tạo trực tuyến và kết hợp</a:t>
            </a:r>
          </a:p>
        </p:txBody>
      </p:sp>
      <p:sp>
        <p:nvSpPr>
          <p:cNvPr id="12" name="NTechs footer divider">
            <a:extLst>
              <a:ext uri="{FF2B5EF4-FFF2-40B4-BE49-F238E27FC236}">
                <a16:creationId xmlns:a16="http://schemas.microsoft.com/office/drawing/2014/main" id="{F3AC8D4D-779D-4229-8E44-1A48E87502F0}"/>
              </a:ext>
            </a:extLst>
          </p:cNvPr>
          <p:cNvSpPr>
            <a:spLocks noGrp="1"/>
          </p:cNvSpPr>
          <p:nvPr/>
        </p:nvSpPr>
        <p:spPr>
          <a:xfrm>
            <a:off x="609600" y="6381750"/>
            <a:ext cx="10953750" cy="9525"/>
          </a:xfrm>
          <a:prstGeom prst="rect">
            <a:avLst/>
          </a:prstGeom>
          <a:solidFill>
            <a:srgbClr val="DAE1EC"/>
          </a:solidFill>
          <a:ln w="0">
            <a:noFill/>
          </a:ln>
        </p:spPr>
      </p:sp>
      <p:sp>
        <p:nvSpPr>
          <p:cNvPr id="13" name="NTechs company footer">
            <a:extLst>
              <a:ext uri="{FF2B5EF4-FFF2-40B4-BE49-F238E27FC236}">
                <a16:creationId xmlns:a16="http://schemas.microsoft.com/office/drawing/2014/main" id="{FA82EFA0-07C1-4E99-9987-CE463A5DF939}"/>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4" name="NTechs website footer">
            <a:extLst>
              <a:ext uri="{FF2B5EF4-FFF2-40B4-BE49-F238E27FC236}">
                <a16:creationId xmlns:a16="http://schemas.microsoft.com/office/drawing/2014/main" id="{C8D6355C-B15F-4B63-930C-E54129B64950}"/>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5"/>
              </a:rPr>
              <a:t>ntechs.vn</a:t>
            </a:r>
            <a:endParaRPr sz="1050"/>
          </a:p>
        </p:txBody>
      </p:sp>
      <p:sp>
        <p:nvSpPr>
          <p:cNvPr id="15" name="NTechs page number">
            <a:extLst>
              <a:ext uri="{FF2B5EF4-FFF2-40B4-BE49-F238E27FC236}">
                <a16:creationId xmlns:a16="http://schemas.microsoft.com/office/drawing/2014/main" id="{419E5E03-2277-439D-A230-6782C60E5085}"/>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15</a:t>
            </a:r>
            <a:endParaRPr sz="1200"/>
          </a:p>
        </p:txBody>
      </p:sp>
    </p:spTree>
    <p:extLst>
      <p:ext uri="{BB962C8B-B14F-4D97-AF65-F5344CB8AC3E}">
        <p14:creationId xmlns:p14="http://schemas.microsoft.com/office/powerpoint/2010/main" val="916085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FBFB"/>
        </a:solidFill>
        <a:effectLst/>
      </p:bgPr>
    </p:bg>
    <p:spTree>
      <p:nvGrpSpPr>
        <p:cNvPr id="1" name=""/>
        <p:cNvGrpSpPr/>
        <p:nvPr/>
      </p:nvGrpSpPr>
      <p:grpSpPr>
        <a:xfrm>
          <a:off x="0" y="0"/>
          <a:ext cx="0" cy="0"/>
          <a:chOff x="0" y="0"/>
          <a:chExt cx="0" cy="0"/>
        </a:xfrm>
      </p:grpSpPr>
      <p:sp>
        <p:nvSpPr>
          <p:cNvPr id="11" name="Doolite">
            <a:extLst>
              <a:ext uri="{FF2B5EF4-FFF2-40B4-BE49-F238E27FC236}">
                <a16:creationId xmlns:a16="http://schemas.microsoft.com/office/drawing/2014/main" id="{700A92DA-A508-4984-B3BD-D3F2BE7FF9F3}"/>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lgn="l">
              <a:defRPr sz="3225" b="1">
                <a:solidFill>
                  <a:srgbClr val="087D87"/>
                </a:solidFill>
                <a:latin typeface="Arial"/>
                <a:ea typeface="Arial"/>
                <a:cs typeface="Arial"/>
              </a:defRPr>
            </a:defPPr>
            <a:lvl1pPr algn="l">
              <a:buNone/>
              <a:defRPr sz="3225" b="1">
                <a:solidFill>
                  <a:srgbClr val="142D52"/>
                </a:solidFill>
                <a:latin typeface="Arial"/>
                <a:ea typeface="Arial"/>
                <a:cs typeface="Arial"/>
              </a:defRPr>
            </a:lvl1pPr>
            <a:lvl2pPr algn="l">
              <a:buNone/>
              <a:defRPr sz="3225" b="1">
                <a:solidFill>
                  <a:srgbClr val="142D52"/>
                </a:solidFill>
                <a:latin typeface="Arial"/>
                <a:ea typeface="Arial"/>
                <a:cs typeface="Arial"/>
              </a:defRPr>
            </a:lvl2pPr>
            <a:lvl3pPr algn="l">
              <a:buNone/>
              <a:defRPr sz="3225" b="1">
                <a:solidFill>
                  <a:srgbClr val="142D52"/>
                </a:solidFill>
                <a:latin typeface="Arial"/>
                <a:ea typeface="Arial"/>
                <a:cs typeface="Arial"/>
              </a:defRPr>
            </a:lvl3pPr>
            <a:lvl4pPr algn="l">
              <a:buNone/>
              <a:defRPr sz="3225" b="1">
                <a:solidFill>
                  <a:srgbClr val="142D52"/>
                </a:solidFill>
                <a:latin typeface="Arial"/>
                <a:ea typeface="Arial"/>
                <a:cs typeface="Arial"/>
              </a:defRPr>
            </a:lvl4pPr>
            <a:lvl5pPr algn="l">
              <a:buNone/>
              <a:defRPr sz="3225" b="1">
                <a:solidFill>
                  <a:srgbClr val="142D52"/>
                </a:solidFill>
                <a:latin typeface="Arial"/>
                <a:ea typeface="Arial"/>
                <a:cs typeface="Arial"/>
              </a:defRPr>
            </a:lvl5pPr>
            <a:lvl6pPr algn="l">
              <a:buNone/>
              <a:defRPr sz="3225" b="1">
                <a:solidFill>
                  <a:srgbClr val="142D52"/>
                </a:solidFill>
                <a:latin typeface="Arial"/>
                <a:ea typeface="Arial"/>
                <a:cs typeface="Arial"/>
              </a:defRPr>
            </a:lvl6pPr>
            <a:lvl7pPr algn="l">
              <a:buNone/>
              <a:defRPr sz="3225" b="1">
                <a:solidFill>
                  <a:srgbClr val="142D52"/>
                </a:solidFill>
                <a:latin typeface="Arial"/>
                <a:ea typeface="Arial"/>
                <a:cs typeface="Arial"/>
              </a:defRPr>
            </a:lvl7pPr>
            <a:lvl8pPr algn="l">
              <a:buNone/>
              <a:defRPr sz="3225" b="1">
                <a:solidFill>
                  <a:srgbClr val="142D52"/>
                </a:solidFill>
                <a:latin typeface="Arial"/>
                <a:ea typeface="Arial"/>
                <a:cs typeface="Arial"/>
              </a:defRPr>
            </a:lvl8pPr>
            <a:lvl9pPr algn="l">
              <a:buNone/>
              <a:defRPr sz="3225" b="1">
                <a:solidFill>
                  <a:srgbClr val="142D52"/>
                </a:solidFill>
                <a:latin typeface="Arial"/>
                <a:ea typeface="Arial"/>
                <a:cs typeface="Arial"/>
              </a:defRPr>
            </a:lvl9pPr>
          </a:lstStyle>
          <a:p>
            <a:pPr algn="l">
              <a:buNone/>
              <a:defRPr sz="3225" b="1">
                <a:solidFill>
                  <a:srgbClr val="087D87"/>
                </a:solidFill>
                <a:latin typeface="Arial"/>
                <a:ea typeface="Arial"/>
                <a:cs typeface="Arial"/>
              </a:defRPr>
            </a:pPr>
            <a:r>
              <a:rPr sz="3225" b="1">
                <a:solidFill>
                  <a:srgbClr val="087D87"/>
                </a:solidFill>
                <a:latin typeface="Arial"/>
                <a:ea typeface="Arial"/>
                <a:cs typeface="Arial"/>
              </a:rPr>
              <a:t>Doolite</a:t>
            </a:r>
          </a:p>
        </p:txBody>
      </p:sp>
      <p:pic>
        <p:nvPicPr>
          <p:cNvPr id="2" name="Picture 1">
            <a:extLst>
              <a:ext uri="{FF2B5EF4-FFF2-40B4-BE49-F238E27FC236}">
                <a16:creationId xmlns:a16="http://schemas.microsoft.com/office/drawing/2014/main" id="{4787B186-313C-4630-829C-69CB2EA82B24}"/>
              </a:ext>
            </a:extLst>
          </p:cNvPr>
          <p:cNvPicPr>
            <a:picLocks noChangeAspect="1"/>
          </p:cNvPicPr>
          <p:nvPr/>
        </p:nvPicPr>
        <p:blipFill>
          <a:blip r:embed="rId3"/>
          <a:stretch/>
        </p:blipFill>
        <p:spPr>
          <a:xfrm>
            <a:off x="10620375" y="403456"/>
            <a:ext cx="952500" cy="564689"/>
          </a:xfrm>
          <a:prstGeom prst="rect">
            <a:avLst/>
          </a:prstGeom>
        </p:spPr>
      </p:pic>
      <p:pic>
        <p:nvPicPr>
          <p:cNvPr id="5" name="Picture 4">
            <a:extLst>
              <a:ext uri="{FF2B5EF4-FFF2-40B4-BE49-F238E27FC236}">
                <a16:creationId xmlns:a16="http://schemas.microsoft.com/office/drawing/2014/main" id="{76A72245-FEA7-4CDD-A520-F08232DB6DA6}"/>
              </a:ext>
            </a:extLst>
          </p:cNvPr>
          <p:cNvPicPr>
            <a:picLocks noChangeAspect="1"/>
          </p:cNvPicPr>
          <p:nvPr/>
        </p:nvPicPr>
        <p:blipFill>
          <a:blip r:embed="rId4"/>
          <a:stretch/>
        </p:blipFill>
        <p:spPr>
          <a:xfrm>
            <a:off x="5238750" y="1926431"/>
            <a:ext cx="6286500" cy="3300413"/>
          </a:xfrm>
          <a:prstGeom prst="rect">
            <a:avLst/>
          </a:prstGeom>
        </p:spPr>
      </p:pic>
      <p:sp>
        <p:nvSpPr>
          <p:cNvPr id="6" name="Ứng dụng hẹn hò">
            <a:extLst>
              <a:ext uri="{FF2B5EF4-FFF2-40B4-BE49-F238E27FC236}">
                <a16:creationId xmlns:a16="http://schemas.microsoft.com/office/drawing/2014/main" id="{DB0DCC71-0CCA-4A77-AA8F-D54D794BDB37}"/>
              </a:ext>
            </a:extLst>
          </p:cNvPr>
          <p:cNvSpPr>
            <a:spLocks noGrp="1"/>
          </p:cNvSpPr>
          <p:nvPr/>
        </p:nvSpPr>
        <p:spPr>
          <a:xfrm>
            <a:off x="609600" y="1695450"/>
            <a:ext cx="4191000" cy="400050"/>
          </a:xfrm>
          <a:prstGeom prst="rect">
            <a:avLst/>
          </a:prstGeom>
          <a:noFill/>
          <a:ln w="0">
            <a:noFill/>
          </a:ln>
        </p:spPr>
        <p:txBody>
          <a:bodyPr wrap="square" lIns="0" tIns="0" rIns="0" bIns="0" anchor="t">
            <a:noAutofit/>
          </a:bodyPr>
          <a:lstStyle>
            <a:defPPr algn="l">
              <a:defRPr sz="2175" b="1">
                <a:solidFill>
                  <a:srgbClr val="087D87"/>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087D87"/>
                </a:solidFill>
                <a:latin typeface="Arial"/>
                <a:ea typeface="Arial"/>
                <a:cs typeface="Arial"/>
              </a:defRPr>
            </a:pPr>
            <a:r>
              <a:rPr sz="2175" b="1">
                <a:solidFill>
                  <a:srgbClr val="087D87"/>
                </a:solidFill>
                <a:latin typeface="Arial"/>
                <a:ea typeface="Arial"/>
                <a:cs typeface="Arial"/>
              </a:rPr>
              <a:t>Ứng dụng hẹn hò</a:t>
            </a:r>
          </a:p>
        </p:txBody>
      </p:sp>
      <p:sp>
        <p:nvSpPr>
          <p:cNvPr id="7" name="App iOS và Android, backend, trang quản trị và website.">
            <a:extLst>
              <a:ext uri="{FF2B5EF4-FFF2-40B4-BE49-F238E27FC236}">
                <a16:creationId xmlns:a16="http://schemas.microsoft.com/office/drawing/2014/main" id="{AD73B28A-0655-4C24-B8A2-5C70A4DDF08F}"/>
              </a:ext>
            </a:extLst>
          </p:cNvPr>
          <p:cNvSpPr>
            <a:spLocks noGrp="1"/>
          </p:cNvSpPr>
          <p:nvPr/>
        </p:nvSpPr>
        <p:spPr>
          <a:xfrm>
            <a:off x="609600" y="2162175"/>
            <a:ext cx="4191000" cy="10477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App iOS và Android, backend, trang quản trị và website.</a:t>
            </a:r>
          </a:p>
        </p:txBody>
      </p:sp>
      <p:sp>
        <p:nvSpPr>
          <p:cNvPr id="8" name="Tương tác thời gian thực">
            <a:extLst>
              <a:ext uri="{FF2B5EF4-FFF2-40B4-BE49-F238E27FC236}">
                <a16:creationId xmlns:a16="http://schemas.microsoft.com/office/drawing/2014/main" id="{960A88F2-DF63-4B40-A1E5-9AEBC1E80D9D}"/>
              </a:ext>
            </a:extLst>
          </p:cNvPr>
          <p:cNvSpPr>
            <a:spLocks noGrp="1"/>
          </p:cNvSpPr>
          <p:nvPr/>
        </p:nvSpPr>
        <p:spPr>
          <a:xfrm>
            <a:off x="609600" y="3381375"/>
            <a:ext cx="4191000" cy="400050"/>
          </a:xfrm>
          <a:prstGeom prst="rect">
            <a:avLst/>
          </a:prstGeom>
          <a:noFill/>
          <a:ln w="0">
            <a:noFill/>
          </a:ln>
        </p:spPr>
        <p:txBody>
          <a:bodyPr wrap="square" lIns="0" tIns="0" rIns="0" bIns="0" anchor="t">
            <a:noAutofit/>
          </a:bodyPr>
          <a:lstStyle>
            <a:defPPr algn="l">
              <a:defRPr sz="2175" b="1">
                <a:solidFill>
                  <a:srgbClr val="087D87"/>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087D87"/>
                </a:solidFill>
                <a:latin typeface="Arial"/>
                <a:ea typeface="Arial"/>
                <a:cs typeface="Arial"/>
              </a:defRPr>
            </a:pPr>
            <a:r>
              <a:rPr sz="2175" b="1">
                <a:solidFill>
                  <a:srgbClr val="087D87"/>
                </a:solidFill>
                <a:latin typeface="Arial"/>
                <a:ea typeface="Arial"/>
                <a:cs typeface="Arial"/>
              </a:rPr>
              <a:t>Tương tác thời gian thực</a:t>
            </a:r>
          </a:p>
        </p:txBody>
      </p:sp>
      <p:sp>
        <p:nvSpPr>
          <p:cNvPr id="9" name="Ghép đôi, chat, thông báo, xác thực người dùng và thanh toán tron">
            <a:extLst>
              <a:ext uri="{FF2B5EF4-FFF2-40B4-BE49-F238E27FC236}">
                <a16:creationId xmlns:a16="http://schemas.microsoft.com/office/drawing/2014/main" id="{5EF8D870-B99D-4C82-AA1F-6476D085D4F4}"/>
              </a:ext>
            </a:extLst>
          </p:cNvPr>
          <p:cNvSpPr>
            <a:spLocks noGrp="1"/>
          </p:cNvSpPr>
          <p:nvPr/>
        </p:nvSpPr>
        <p:spPr>
          <a:xfrm>
            <a:off x="609600" y="3848100"/>
            <a:ext cx="4191000" cy="14287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Ghép đôi, chat, thông báo, xác thực người dùng và thanh toán trong ứng dụng.</a:t>
            </a:r>
          </a:p>
        </p:txBody>
      </p:sp>
      <p:sp>
        <p:nvSpPr>
          <p:cNvPr id="10" name="Backend production, ứng dụng ở giai đoạn MVP">
            <a:extLst>
              <a:ext uri="{FF2B5EF4-FFF2-40B4-BE49-F238E27FC236}">
                <a16:creationId xmlns:a16="http://schemas.microsoft.com/office/drawing/2014/main" id="{2C672DBC-DB23-45A6-AF6E-1DBB63961A90}"/>
              </a:ext>
            </a:extLst>
          </p:cNvPr>
          <p:cNvSpPr>
            <a:spLocks noGrp="1"/>
          </p:cNvSpPr>
          <p:nvPr/>
        </p:nvSpPr>
        <p:spPr>
          <a:xfrm>
            <a:off x="609600" y="5753100"/>
            <a:ext cx="10906125" cy="400050"/>
          </a:xfrm>
          <a:prstGeom prst="rect">
            <a:avLst/>
          </a:prstGeom>
          <a:noFill/>
          <a:ln w="0">
            <a:noFill/>
          </a:ln>
        </p:spPr>
        <p:txBody>
          <a:bodyPr wrap="square" lIns="0" tIns="0" rIns="0" bIns="0" anchor="t">
            <a:noAutofit/>
          </a:bodyPr>
          <a:lstStyle>
            <a:defPPr algn="l">
              <a:defRPr sz="1800" b="1">
                <a:solidFill>
                  <a:srgbClr val="087D87"/>
                </a:solidFill>
                <a:latin typeface="Arial"/>
                <a:ea typeface="Arial"/>
                <a:cs typeface="Arial"/>
              </a:defRPr>
            </a:defPPr>
            <a:lvl1pPr algn="l">
              <a:buNone/>
              <a:defRPr sz="1800" b="1">
                <a:solidFill>
                  <a:srgbClr val="F45123"/>
                </a:solidFill>
                <a:latin typeface="Arial"/>
                <a:ea typeface="Arial"/>
                <a:cs typeface="Arial"/>
              </a:defRPr>
            </a:lvl1pPr>
            <a:lvl2pPr algn="l">
              <a:buNone/>
              <a:defRPr sz="1800" b="1">
                <a:solidFill>
                  <a:srgbClr val="F45123"/>
                </a:solidFill>
                <a:latin typeface="Arial"/>
                <a:ea typeface="Arial"/>
                <a:cs typeface="Arial"/>
              </a:defRPr>
            </a:lvl2pPr>
            <a:lvl3pPr algn="l">
              <a:buNone/>
              <a:defRPr sz="1800" b="1">
                <a:solidFill>
                  <a:srgbClr val="F45123"/>
                </a:solidFill>
                <a:latin typeface="Arial"/>
                <a:ea typeface="Arial"/>
                <a:cs typeface="Arial"/>
              </a:defRPr>
            </a:lvl3pPr>
            <a:lvl4pPr algn="l">
              <a:buNone/>
              <a:defRPr sz="1800" b="1">
                <a:solidFill>
                  <a:srgbClr val="F45123"/>
                </a:solidFill>
                <a:latin typeface="Arial"/>
                <a:ea typeface="Arial"/>
                <a:cs typeface="Arial"/>
              </a:defRPr>
            </a:lvl4pPr>
            <a:lvl5pPr algn="l">
              <a:buNone/>
              <a:defRPr sz="1800" b="1">
                <a:solidFill>
                  <a:srgbClr val="F45123"/>
                </a:solidFill>
                <a:latin typeface="Arial"/>
                <a:ea typeface="Arial"/>
                <a:cs typeface="Arial"/>
              </a:defRPr>
            </a:lvl5pPr>
            <a:lvl6pPr algn="l">
              <a:buNone/>
              <a:defRPr sz="1800" b="1">
                <a:solidFill>
                  <a:srgbClr val="F45123"/>
                </a:solidFill>
                <a:latin typeface="Arial"/>
                <a:ea typeface="Arial"/>
                <a:cs typeface="Arial"/>
              </a:defRPr>
            </a:lvl6pPr>
            <a:lvl7pPr algn="l">
              <a:buNone/>
              <a:defRPr sz="1800" b="1">
                <a:solidFill>
                  <a:srgbClr val="F45123"/>
                </a:solidFill>
                <a:latin typeface="Arial"/>
                <a:ea typeface="Arial"/>
                <a:cs typeface="Arial"/>
              </a:defRPr>
            </a:lvl7pPr>
            <a:lvl8pPr algn="l">
              <a:buNone/>
              <a:defRPr sz="1800" b="1">
                <a:solidFill>
                  <a:srgbClr val="F45123"/>
                </a:solidFill>
                <a:latin typeface="Arial"/>
                <a:ea typeface="Arial"/>
                <a:cs typeface="Arial"/>
              </a:defRPr>
            </a:lvl8pPr>
            <a:lvl9pPr algn="l">
              <a:buNone/>
              <a:defRPr sz="1800" b="1">
                <a:solidFill>
                  <a:srgbClr val="F45123"/>
                </a:solidFill>
                <a:latin typeface="Arial"/>
                <a:ea typeface="Arial"/>
                <a:cs typeface="Arial"/>
              </a:defRPr>
            </a:lvl9pPr>
          </a:lstStyle>
          <a:p>
            <a:pPr algn="l">
              <a:buNone/>
              <a:defRPr sz="1800" b="1">
                <a:solidFill>
                  <a:srgbClr val="087D87"/>
                </a:solidFill>
                <a:latin typeface="Arial"/>
                <a:ea typeface="Arial"/>
                <a:cs typeface="Arial"/>
              </a:defRPr>
            </a:pPr>
            <a:r>
              <a:rPr sz="1800" b="1">
                <a:solidFill>
                  <a:srgbClr val="087D87"/>
                </a:solidFill>
                <a:latin typeface="Arial"/>
                <a:ea typeface="Arial"/>
                <a:cs typeface="Arial"/>
              </a:rPr>
              <a:t>Backend production, ứng dụng ở giai đoạn MVP</a:t>
            </a:r>
          </a:p>
        </p:txBody>
      </p:sp>
      <p:sp>
        <p:nvSpPr>
          <p:cNvPr id="12" name="NTechs footer divider">
            <a:extLst>
              <a:ext uri="{FF2B5EF4-FFF2-40B4-BE49-F238E27FC236}">
                <a16:creationId xmlns:a16="http://schemas.microsoft.com/office/drawing/2014/main" id="{9E53F97C-8661-4916-B937-187CDF2B8150}"/>
              </a:ext>
            </a:extLst>
          </p:cNvPr>
          <p:cNvSpPr>
            <a:spLocks noGrp="1"/>
          </p:cNvSpPr>
          <p:nvPr/>
        </p:nvSpPr>
        <p:spPr>
          <a:xfrm>
            <a:off x="609600" y="6381750"/>
            <a:ext cx="10953750" cy="9525"/>
          </a:xfrm>
          <a:prstGeom prst="rect">
            <a:avLst/>
          </a:prstGeom>
          <a:solidFill>
            <a:srgbClr val="DAE1EC"/>
          </a:solidFill>
          <a:ln w="0">
            <a:noFill/>
          </a:ln>
        </p:spPr>
      </p:sp>
      <p:sp>
        <p:nvSpPr>
          <p:cNvPr id="13" name="NTechs company footer">
            <a:extLst>
              <a:ext uri="{FF2B5EF4-FFF2-40B4-BE49-F238E27FC236}">
                <a16:creationId xmlns:a16="http://schemas.microsoft.com/office/drawing/2014/main" id="{6BBD4941-1743-4A81-9E08-57D68269790A}"/>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4" name="NTechs website footer">
            <a:extLst>
              <a:ext uri="{FF2B5EF4-FFF2-40B4-BE49-F238E27FC236}">
                <a16:creationId xmlns:a16="http://schemas.microsoft.com/office/drawing/2014/main" id="{C29BAC89-6787-4269-ACDD-E6C6DE901FE6}"/>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5"/>
              </a:rPr>
              <a:t>ntechs.vn</a:t>
            </a:r>
            <a:endParaRPr sz="1050"/>
          </a:p>
        </p:txBody>
      </p:sp>
      <p:sp>
        <p:nvSpPr>
          <p:cNvPr id="15" name="NTechs page number">
            <a:extLst>
              <a:ext uri="{FF2B5EF4-FFF2-40B4-BE49-F238E27FC236}">
                <a16:creationId xmlns:a16="http://schemas.microsoft.com/office/drawing/2014/main" id="{1A614947-B5AD-49B7-991F-49E71BF225E5}"/>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17</a:t>
            </a:r>
            <a:endParaRPr sz="1200"/>
          </a:p>
        </p:txBody>
      </p:sp>
    </p:spTree>
    <p:extLst>
      <p:ext uri="{BB962C8B-B14F-4D97-AF65-F5344CB8AC3E}">
        <p14:creationId xmlns:p14="http://schemas.microsoft.com/office/powerpoint/2010/main" val="1385637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4FC"/>
        </a:solidFill>
        <a:effectLst/>
      </p:bgPr>
    </p:bg>
    <p:spTree>
      <p:nvGrpSpPr>
        <p:cNvPr id="1" name=""/>
        <p:cNvGrpSpPr/>
        <p:nvPr/>
      </p:nvGrpSpPr>
      <p:grpSpPr>
        <a:xfrm>
          <a:off x="0" y="0"/>
          <a:ext cx="0" cy="0"/>
          <a:chOff x="0" y="0"/>
          <a:chExt cx="0" cy="0"/>
        </a:xfrm>
      </p:grpSpPr>
      <p:sp>
        <p:nvSpPr>
          <p:cNvPr id="11" name="MiraGo">
            <a:extLst>
              <a:ext uri="{FF2B5EF4-FFF2-40B4-BE49-F238E27FC236}">
                <a16:creationId xmlns:a16="http://schemas.microsoft.com/office/drawing/2014/main" id="{341843F4-F6D4-4871-8957-84C30143A35B}"/>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lgn="l">
              <a:defRPr sz="3225" b="1">
                <a:solidFill>
                  <a:srgbClr val="7C3A9F"/>
                </a:solidFill>
                <a:latin typeface="Arial"/>
                <a:ea typeface="Arial"/>
                <a:cs typeface="Arial"/>
              </a:defRPr>
            </a:defPPr>
            <a:lvl1pPr algn="l">
              <a:buNone/>
              <a:defRPr sz="3225" b="1">
                <a:solidFill>
                  <a:srgbClr val="142D52"/>
                </a:solidFill>
                <a:latin typeface="Arial"/>
                <a:ea typeface="Arial"/>
                <a:cs typeface="Arial"/>
              </a:defRPr>
            </a:lvl1pPr>
            <a:lvl2pPr algn="l">
              <a:buNone/>
              <a:defRPr sz="3225" b="1">
                <a:solidFill>
                  <a:srgbClr val="142D52"/>
                </a:solidFill>
                <a:latin typeface="Arial"/>
                <a:ea typeface="Arial"/>
                <a:cs typeface="Arial"/>
              </a:defRPr>
            </a:lvl2pPr>
            <a:lvl3pPr algn="l">
              <a:buNone/>
              <a:defRPr sz="3225" b="1">
                <a:solidFill>
                  <a:srgbClr val="142D52"/>
                </a:solidFill>
                <a:latin typeface="Arial"/>
                <a:ea typeface="Arial"/>
                <a:cs typeface="Arial"/>
              </a:defRPr>
            </a:lvl3pPr>
            <a:lvl4pPr algn="l">
              <a:buNone/>
              <a:defRPr sz="3225" b="1">
                <a:solidFill>
                  <a:srgbClr val="142D52"/>
                </a:solidFill>
                <a:latin typeface="Arial"/>
                <a:ea typeface="Arial"/>
                <a:cs typeface="Arial"/>
              </a:defRPr>
            </a:lvl4pPr>
            <a:lvl5pPr algn="l">
              <a:buNone/>
              <a:defRPr sz="3225" b="1">
                <a:solidFill>
                  <a:srgbClr val="142D52"/>
                </a:solidFill>
                <a:latin typeface="Arial"/>
                <a:ea typeface="Arial"/>
                <a:cs typeface="Arial"/>
              </a:defRPr>
            </a:lvl5pPr>
            <a:lvl6pPr algn="l">
              <a:buNone/>
              <a:defRPr sz="3225" b="1">
                <a:solidFill>
                  <a:srgbClr val="142D52"/>
                </a:solidFill>
                <a:latin typeface="Arial"/>
                <a:ea typeface="Arial"/>
                <a:cs typeface="Arial"/>
              </a:defRPr>
            </a:lvl6pPr>
            <a:lvl7pPr algn="l">
              <a:buNone/>
              <a:defRPr sz="3225" b="1">
                <a:solidFill>
                  <a:srgbClr val="142D52"/>
                </a:solidFill>
                <a:latin typeface="Arial"/>
                <a:ea typeface="Arial"/>
                <a:cs typeface="Arial"/>
              </a:defRPr>
            </a:lvl7pPr>
            <a:lvl8pPr algn="l">
              <a:buNone/>
              <a:defRPr sz="3225" b="1">
                <a:solidFill>
                  <a:srgbClr val="142D52"/>
                </a:solidFill>
                <a:latin typeface="Arial"/>
                <a:ea typeface="Arial"/>
                <a:cs typeface="Arial"/>
              </a:defRPr>
            </a:lvl8pPr>
            <a:lvl9pPr algn="l">
              <a:buNone/>
              <a:defRPr sz="3225" b="1">
                <a:solidFill>
                  <a:srgbClr val="142D52"/>
                </a:solidFill>
                <a:latin typeface="Arial"/>
                <a:ea typeface="Arial"/>
                <a:cs typeface="Arial"/>
              </a:defRPr>
            </a:lvl9pPr>
          </a:lstStyle>
          <a:p>
            <a:pPr algn="l">
              <a:buNone/>
              <a:defRPr sz="3225" b="1">
                <a:solidFill>
                  <a:srgbClr val="7C3A9F"/>
                </a:solidFill>
                <a:latin typeface="Arial"/>
                <a:ea typeface="Arial"/>
                <a:cs typeface="Arial"/>
              </a:defRPr>
            </a:pPr>
            <a:r>
              <a:rPr sz="3225" b="1">
                <a:solidFill>
                  <a:srgbClr val="7C3A9F"/>
                </a:solidFill>
                <a:latin typeface="Arial"/>
                <a:ea typeface="Arial"/>
                <a:cs typeface="Arial"/>
              </a:rPr>
              <a:t>MiraGo</a:t>
            </a:r>
          </a:p>
        </p:txBody>
      </p:sp>
      <p:pic>
        <p:nvPicPr>
          <p:cNvPr id="2" name="Picture 1">
            <a:extLst>
              <a:ext uri="{FF2B5EF4-FFF2-40B4-BE49-F238E27FC236}">
                <a16:creationId xmlns:a16="http://schemas.microsoft.com/office/drawing/2014/main" id="{99B38113-3CD5-4AA0-8A49-EFAEF7F29EE1}"/>
              </a:ext>
            </a:extLst>
          </p:cNvPr>
          <p:cNvPicPr>
            <a:picLocks noChangeAspect="1"/>
          </p:cNvPicPr>
          <p:nvPr/>
        </p:nvPicPr>
        <p:blipFill>
          <a:blip r:embed="rId3"/>
          <a:stretch/>
        </p:blipFill>
        <p:spPr>
          <a:xfrm>
            <a:off x="10620375" y="403456"/>
            <a:ext cx="952500" cy="564689"/>
          </a:xfrm>
          <a:prstGeom prst="rect">
            <a:avLst/>
          </a:prstGeom>
        </p:spPr>
      </p:pic>
      <p:pic>
        <p:nvPicPr>
          <p:cNvPr id="5" name="Picture 4">
            <a:extLst>
              <a:ext uri="{FF2B5EF4-FFF2-40B4-BE49-F238E27FC236}">
                <a16:creationId xmlns:a16="http://schemas.microsoft.com/office/drawing/2014/main" id="{DFA26CE6-E879-490E-9D1F-5D24D6FC53CF}"/>
              </a:ext>
            </a:extLst>
          </p:cNvPr>
          <p:cNvPicPr>
            <a:picLocks noChangeAspect="1"/>
          </p:cNvPicPr>
          <p:nvPr/>
        </p:nvPicPr>
        <p:blipFill>
          <a:blip r:embed="rId4"/>
          <a:stretch/>
        </p:blipFill>
        <p:spPr>
          <a:xfrm>
            <a:off x="8239125" y="1496976"/>
            <a:ext cx="2219325" cy="4645099"/>
          </a:xfrm>
          <a:prstGeom prst="rect">
            <a:avLst/>
          </a:prstGeom>
        </p:spPr>
      </p:pic>
      <p:sp>
        <p:nvSpPr>
          <p:cNvPr id="6" name="Học tiếng Nhật cho người Việt">
            <a:extLst>
              <a:ext uri="{FF2B5EF4-FFF2-40B4-BE49-F238E27FC236}">
                <a16:creationId xmlns:a16="http://schemas.microsoft.com/office/drawing/2014/main" id="{AC437944-BD34-4315-BE7D-0AEED3D8210A}"/>
              </a:ext>
            </a:extLst>
          </p:cNvPr>
          <p:cNvSpPr>
            <a:spLocks noGrp="1"/>
          </p:cNvSpPr>
          <p:nvPr/>
        </p:nvSpPr>
        <p:spPr>
          <a:xfrm>
            <a:off x="609600" y="1714500"/>
            <a:ext cx="6667500" cy="400050"/>
          </a:xfrm>
          <a:prstGeom prst="rect">
            <a:avLst/>
          </a:prstGeom>
          <a:noFill/>
          <a:ln w="0">
            <a:noFill/>
          </a:ln>
        </p:spPr>
        <p:txBody>
          <a:bodyPr wrap="square" lIns="0" tIns="0" rIns="0" bIns="0" anchor="t">
            <a:noAutofit/>
          </a:bodyPr>
          <a:lstStyle>
            <a:defPPr algn="l">
              <a:defRPr sz="2175" b="1">
                <a:solidFill>
                  <a:srgbClr val="7C3A9F"/>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7C3A9F"/>
                </a:solidFill>
                <a:latin typeface="Arial"/>
                <a:ea typeface="Arial"/>
                <a:cs typeface="Arial"/>
              </a:defRPr>
            </a:pPr>
            <a:r>
              <a:rPr sz="2175" b="1">
                <a:solidFill>
                  <a:srgbClr val="7C3A9F"/>
                </a:solidFill>
                <a:latin typeface="Arial"/>
                <a:ea typeface="Arial"/>
                <a:cs typeface="Arial"/>
              </a:rPr>
              <a:t>Học tiếng Nhật cho người Việt</a:t>
            </a:r>
          </a:p>
        </p:txBody>
      </p:sp>
      <p:sp>
        <p:nvSpPr>
          <p:cNvPr id="7" name="Lộ trình JLPT từ bảng chữ cái đến N1, học theo buổi ngắn và theo ">
            <a:extLst>
              <a:ext uri="{FF2B5EF4-FFF2-40B4-BE49-F238E27FC236}">
                <a16:creationId xmlns:a16="http://schemas.microsoft.com/office/drawing/2014/main" id="{AEF604A3-F7B0-4972-A824-49B9557499B6}"/>
              </a:ext>
            </a:extLst>
          </p:cNvPr>
          <p:cNvSpPr>
            <a:spLocks noGrp="1"/>
          </p:cNvSpPr>
          <p:nvPr/>
        </p:nvSpPr>
        <p:spPr>
          <a:xfrm>
            <a:off x="609600" y="2181225"/>
            <a:ext cx="6667500" cy="133350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Lộ trình JLPT từ bảng chữ cái đến N1, học theo buổi ngắn và theo dõi tiến độ.</a:t>
            </a:r>
          </a:p>
        </p:txBody>
      </p:sp>
      <p:sp>
        <p:nvSpPr>
          <p:cNvPr id="8" name="Học trên thiết bị di động">
            <a:extLst>
              <a:ext uri="{FF2B5EF4-FFF2-40B4-BE49-F238E27FC236}">
                <a16:creationId xmlns:a16="http://schemas.microsoft.com/office/drawing/2014/main" id="{561B5415-39AA-4390-A846-16690D21AF70}"/>
              </a:ext>
            </a:extLst>
          </p:cNvPr>
          <p:cNvSpPr>
            <a:spLocks noGrp="1"/>
          </p:cNvSpPr>
          <p:nvPr/>
        </p:nvSpPr>
        <p:spPr>
          <a:xfrm>
            <a:off x="609600" y="3714750"/>
            <a:ext cx="6667500" cy="400050"/>
          </a:xfrm>
          <a:prstGeom prst="rect">
            <a:avLst/>
          </a:prstGeom>
          <a:noFill/>
          <a:ln w="0">
            <a:noFill/>
          </a:ln>
        </p:spPr>
        <p:txBody>
          <a:bodyPr wrap="square" lIns="0" tIns="0" rIns="0" bIns="0" anchor="t">
            <a:noAutofit/>
          </a:bodyPr>
          <a:lstStyle>
            <a:defPPr algn="l">
              <a:defRPr sz="2175" b="1">
                <a:solidFill>
                  <a:srgbClr val="7C3A9F"/>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7C3A9F"/>
                </a:solidFill>
                <a:latin typeface="Arial"/>
                <a:ea typeface="Arial"/>
                <a:cs typeface="Arial"/>
              </a:defRPr>
            </a:pPr>
            <a:r>
              <a:rPr sz="2175" b="1">
                <a:solidFill>
                  <a:srgbClr val="7C3A9F"/>
                </a:solidFill>
                <a:latin typeface="Arial"/>
                <a:ea typeface="Arial"/>
                <a:cs typeface="Arial"/>
              </a:rPr>
              <a:t>Học trên thiết bị di động</a:t>
            </a:r>
          </a:p>
        </p:txBody>
      </p:sp>
      <p:sp>
        <p:nvSpPr>
          <p:cNvPr id="9" name="React Native cho iOS và Android, học offline, âm thanh native và ">
            <a:extLst>
              <a:ext uri="{FF2B5EF4-FFF2-40B4-BE49-F238E27FC236}">
                <a16:creationId xmlns:a16="http://schemas.microsoft.com/office/drawing/2014/main" id="{4B681C9D-41BF-4CB0-9AED-8BED303FE218}"/>
              </a:ext>
            </a:extLst>
          </p:cNvPr>
          <p:cNvSpPr>
            <a:spLocks noGrp="1"/>
          </p:cNvSpPr>
          <p:nvPr/>
        </p:nvSpPr>
        <p:spPr>
          <a:xfrm>
            <a:off x="609600" y="4181475"/>
            <a:ext cx="6667500" cy="123825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React Native cho iOS và Android, học offline, âm thanh native và lịch ôn tập.</a:t>
            </a:r>
          </a:p>
        </p:txBody>
      </p:sp>
      <p:sp>
        <p:nvSpPr>
          <p:cNvPr id="10" name="Đang phát triển, đã chạy trên thiết bị thật với API">
            <a:extLst>
              <a:ext uri="{FF2B5EF4-FFF2-40B4-BE49-F238E27FC236}">
                <a16:creationId xmlns:a16="http://schemas.microsoft.com/office/drawing/2014/main" id="{1C6217D4-2399-4E22-970A-E75C0E51D643}"/>
              </a:ext>
            </a:extLst>
          </p:cNvPr>
          <p:cNvSpPr>
            <a:spLocks noGrp="1"/>
          </p:cNvSpPr>
          <p:nvPr/>
        </p:nvSpPr>
        <p:spPr>
          <a:xfrm>
            <a:off x="609600" y="5753100"/>
            <a:ext cx="7191375" cy="400050"/>
          </a:xfrm>
          <a:prstGeom prst="rect">
            <a:avLst/>
          </a:prstGeom>
          <a:noFill/>
          <a:ln w="0">
            <a:noFill/>
          </a:ln>
        </p:spPr>
        <p:txBody>
          <a:bodyPr wrap="square" lIns="0" tIns="0" rIns="0" bIns="0" anchor="t">
            <a:noAutofit/>
          </a:bodyPr>
          <a:lstStyle>
            <a:defPPr algn="l">
              <a:defRPr sz="1800" b="1">
                <a:solidFill>
                  <a:srgbClr val="7C3A9F"/>
                </a:solidFill>
                <a:latin typeface="Arial"/>
                <a:ea typeface="Arial"/>
                <a:cs typeface="Arial"/>
              </a:defRPr>
            </a:defPPr>
            <a:lvl1pPr algn="l">
              <a:buNone/>
              <a:defRPr sz="1800" b="1">
                <a:solidFill>
                  <a:srgbClr val="F45123"/>
                </a:solidFill>
                <a:latin typeface="Arial"/>
                <a:ea typeface="Arial"/>
                <a:cs typeface="Arial"/>
              </a:defRPr>
            </a:lvl1pPr>
            <a:lvl2pPr algn="l">
              <a:buNone/>
              <a:defRPr sz="1800" b="1">
                <a:solidFill>
                  <a:srgbClr val="F45123"/>
                </a:solidFill>
                <a:latin typeface="Arial"/>
                <a:ea typeface="Arial"/>
                <a:cs typeface="Arial"/>
              </a:defRPr>
            </a:lvl2pPr>
            <a:lvl3pPr algn="l">
              <a:buNone/>
              <a:defRPr sz="1800" b="1">
                <a:solidFill>
                  <a:srgbClr val="F45123"/>
                </a:solidFill>
                <a:latin typeface="Arial"/>
                <a:ea typeface="Arial"/>
                <a:cs typeface="Arial"/>
              </a:defRPr>
            </a:lvl3pPr>
            <a:lvl4pPr algn="l">
              <a:buNone/>
              <a:defRPr sz="1800" b="1">
                <a:solidFill>
                  <a:srgbClr val="F45123"/>
                </a:solidFill>
                <a:latin typeface="Arial"/>
                <a:ea typeface="Arial"/>
                <a:cs typeface="Arial"/>
              </a:defRPr>
            </a:lvl4pPr>
            <a:lvl5pPr algn="l">
              <a:buNone/>
              <a:defRPr sz="1800" b="1">
                <a:solidFill>
                  <a:srgbClr val="F45123"/>
                </a:solidFill>
                <a:latin typeface="Arial"/>
                <a:ea typeface="Arial"/>
                <a:cs typeface="Arial"/>
              </a:defRPr>
            </a:lvl5pPr>
            <a:lvl6pPr algn="l">
              <a:buNone/>
              <a:defRPr sz="1800" b="1">
                <a:solidFill>
                  <a:srgbClr val="F45123"/>
                </a:solidFill>
                <a:latin typeface="Arial"/>
                <a:ea typeface="Arial"/>
                <a:cs typeface="Arial"/>
              </a:defRPr>
            </a:lvl6pPr>
            <a:lvl7pPr algn="l">
              <a:buNone/>
              <a:defRPr sz="1800" b="1">
                <a:solidFill>
                  <a:srgbClr val="F45123"/>
                </a:solidFill>
                <a:latin typeface="Arial"/>
                <a:ea typeface="Arial"/>
                <a:cs typeface="Arial"/>
              </a:defRPr>
            </a:lvl7pPr>
            <a:lvl8pPr algn="l">
              <a:buNone/>
              <a:defRPr sz="1800" b="1">
                <a:solidFill>
                  <a:srgbClr val="F45123"/>
                </a:solidFill>
                <a:latin typeface="Arial"/>
                <a:ea typeface="Arial"/>
                <a:cs typeface="Arial"/>
              </a:defRPr>
            </a:lvl8pPr>
            <a:lvl9pPr algn="l">
              <a:buNone/>
              <a:defRPr sz="1800" b="1">
                <a:solidFill>
                  <a:srgbClr val="F45123"/>
                </a:solidFill>
                <a:latin typeface="Arial"/>
                <a:ea typeface="Arial"/>
                <a:cs typeface="Arial"/>
              </a:defRPr>
            </a:lvl9pPr>
          </a:lstStyle>
          <a:p>
            <a:pPr algn="l">
              <a:buNone/>
              <a:defRPr sz="1800" b="1">
                <a:solidFill>
                  <a:srgbClr val="7C3A9F"/>
                </a:solidFill>
                <a:latin typeface="Arial"/>
                <a:ea typeface="Arial"/>
                <a:cs typeface="Arial"/>
              </a:defRPr>
            </a:pPr>
            <a:r>
              <a:rPr sz="1800" b="1">
                <a:solidFill>
                  <a:srgbClr val="7C3A9F"/>
                </a:solidFill>
                <a:latin typeface="Arial"/>
                <a:ea typeface="Arial"/>
                <a:cs typeface="Arial"/>
              </a:rPr>
              <a:t>Đang phát triển, đã chạy trên thiết bị thật với API</a:t>
            </a:r>
          </a:p>
        </p:txBody>
      </p:sp>
      <p:sp>
        <p:nvSpPr>
          <p:cNvPr id="12" name="NTechs footer divider">
            <a:extLst>
              <a:ext uri="{FF2B5EF4-FFF2-40B4-BE49-F238E27FC236}">
                <a16:creationId xmlns:a16="http://schemas.microsoft.com/office/drawing/2014/main" id="{F6B3C464-5CEB-4E6C-A6A6-60083A10DD5C}"/>
              </a:ext>
            </a:extLst>
          </p:cNvPr>
          <p:cNvSpPr>
            <a:spLocks noGrp="1"/>
          </p:cNvSpPr>
          <p:nvPr/>
        </p:nvSpPr>
        <p:spPr>
          <a:xfrm>
            <a:off x="609600" y="6381750"/>
            <a:ext cx="10953750" cy="9525"/>
          </a:xfrm>
          <a:prstGeom prst="rect">
            <a:avLst/>
          </a:prstGeom>
          <a:solidFill>
            <a:srgbClr val="DAE1EC"/>
          </a:solidFill>
          <a:ln w="0">
            <a:noFill/>
          </a:ln>
        </p:spPr>
      </p:sp>
      <p:sp>
        <p:nvSpPr>
          <p:cNvPr id="13" name="NTechs company footer">
            <a:extLst>
              <a:ext uri="{FF2B5EF4-FFF2-40B4-BE49-F238E27FC236}">
                <a16:creationId xmlns:a16="http://schemas.microsoft.com/office/drawing/2014/main" id="{EA8B57EB-EA91-4A97-91D6-7B324B46CC35}"/>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4" name="NTechs website footer">
            <a:extLst>
              <a:ext uri="{FF2B5EF4-FFF2-40B4-BE49-F238E27FC236}">
                <a16:creationId xmlns:a16="http://schemas.microsoft.com/office/drawing/2014/main" id="{9C9B65EA-D82F-4C3D-88AB-B21B45B99B24}"/>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5"/>
              </a:rPr>
              <a:t>ntechs.vn</a:t>
            </a:r>
            <a:endParaRPr sz="1050"/>
          </a:p>
        </p:txBody>
      </p:sp>
      <p:sp>
        <p:nvSpPr>
          <p:cNvPr id="15" name="NTechs page number">
            <a:extLst>
              <a:ext uri="{FF2B5EF4-FFF2-40B4-BE49-F238E27FC236}">
                <a16:creationId xmlns:a16="http://schemas.microsoft.com/office/drawing/2014/main" id="{F9F4D497-7487-499D-9485-DEA7C0D7FCD9}"/>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18</a:t>
            </a:r>
            <a:endParaRPr sz="1200"/>
          </a:p>
        </p:txBody>
      </p:sp>
    </p:spTree>
    <p:extLst>
      <p:ext uri="{BB962C8B-B14F-4D97-AF65-F5344CB8AC3E}">
        <p14:creationId xmlns:p14="http://schemas.microsoft.com/office/powerpoint/2010/main" val="1000620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8F3"/>
        </a:solidFill>
        <a:effectLst/>
      </p:bgPr>
    </p:bg>
    <p:spTree>
      <p:nvGrpSpPr>
        <p:cNvPr id="1" name=""/>
        <p:cNvGrpSpPr/>
        <p:nvPr/>
      </p:nvGrpSpPr>
      <p:grpSpPr>
        <a:xfrm>
          <a:off x="0" y="0"/>
          <a:ext cx="0" cy="0"/>
          <a:chOff x="0" y="0"/>
          <a:chExt cx="0" cy="0"/>
        </a:xfrm>
      </p:grpSpPr>
      <p:sp>
        <p:nvSpPr>
          <p:cNvPr id="11" name="LimoDesk">
            <a:extLst>
              <a:ext uri="{FF2B5EF4-FFF2-40B4-BE49-F238E27FC236}">
                <a16:creationId xmlns:a16="http://schemas.microsoft.com/office/drawing/2014/main" id="{63BA050F-4D33-4B61-83DD-6FCBA42B7792}"/>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lgn="l">
              <a:defRPr sz="3225" b="1">
                <a:solidFill>
                  <a:srgbClr val="176149"/>
                </a:solidFill>
                <a:latin typeface="Arial"/>
                <a:ea typeface="Arial"/>
                <a:cs typeface="Arial"/>
              </a:defRPr>
            </a:defPPr>
            <a:lvl1pPr algn="l">
              <a:buNone/>
              <a:defRPr sz="3225" b="1">
                <a:solidFill>
                  <a:srgbClr val="142D52"/>
                </a:solidFill>
                <a:latin typeface="Arial"/>
                <a:ea typeface="Arial"/>
                <a:cs typeface="Arial"/>
              </a:defRPr>
            </a:lvl1pPr>
            <a:lvl2pPr algn="l">
              <a:buNone/>
              <a:defRPr sz="3225" b="1">
                <a:solidFill>
                  <a:srgbClr val="142D52"/>
                </a:solidFill>
                <a:latin typeface="Arial"/>
                <a:ea typeface="Arial"/>
                <a:cs typeface="Arial"/>
              </a:defRPr>
            </a:lvl2pPr>
            <a:lvl3pPr algn="l">
              <a:buNone/>
              <a:defRPr sz="3225" b="1">
                <a:solidFill>
                  <a:srgbClr val="142D52"/>
                </a:solidFill>
                <a:latin typeface="Arial"/>
                <a:ea typeface="Arial"/>
                <a:cs typeface="Arial"/>
              </a:defRPr>
            </a:lvl3pPr>
            <a:lvl4pPr algn="l">
              <a:buNone/>
              <a:defRPr sz="3225" b="1">
                <a:solidFill>
                  <a:srgbClr val="142D52"/>
                </a:solidFill>
                <a:latin typeface="Arial"/>
                <a:ea typeface="Arial"/>
                <a:cs typeface="Arial"/>
              </a:defRPr>
            </a:lvl4pPr>
            <a:lvl5pPr algn="l">
              <a:buNone/>
              <a:defRPr sz="3225" b="1">
                <a:solidFill>
                  <a:srgbClr val="142D52"/>
                </a:solidFill>
                <a:latin typeface="Arial"/>
                <a:ea typeface="Arial"/>
                <a:cs typeface="Arial"/>
              </a:defRPr>
            </a:lvl5pPr>
            <a:lvl6pPr algn="l">
              <a:buNone/>
              <a:defRPr sz="3225" b="1">
                <a:solidFill>
                  <a:srgbClr val="142D52"/>
                </a:solidFill>
                <a:latin typeface="Arial"/>
                <a:ea typeface="Arial"/>
                <a:cs typeface="Arial"/>
              </a:defRPr>
            </a:lvl6pPr>
            <a:lvl7pPr algn="l">
              <a:buNone/>
              <a:defRPr sz="3225" b="1">
                <a:solidFill>
                  <a:srgbClr val="142D52"/>
                </a:solidFill>
                <a:latin typeface="Arial"/>
                <a:ea typeface="Arial"/>
                <a:cs typeface="Arial"/>
              </a:defRPr>
            </a:lvl7pPr>
            <a:lvl8pPr algn="l">
              <a:buNone/>
              <a:defRPr sz="3225" b="1">
                <a:solidFill>
                  <a:srgbClr val="142D52"/>
                </a:solidFill>
                <a:latin typeface="Arial"/>
                <a:ea typeface="Arial"/>
                <a:cs typeface="Arial"/>
              </a:defRPr>
            </a:lvl8pPr>
            <a:lvl9pPr algn="l">
              <a:buNone/>
              <a:defRPr sz="3225" b="1">
                <a:solidFill>
                  <a:srgbClr val="142D52"/>
                </a:solidFill>
                <a:latin typeface="Arial"/>
                <a:ea typeface="Arial"/>
                <a:cs typeface="Arial"/>
              </a:defRPr>
            </a:lvl9pPr>
          </a:lstStyle>
          <a:p>
            <a:pPr algn="l">
              <a:buNone/>
              <a:defRPr sz="3225" b="1">
                <a:solidFill>
                  <a:srgbClr val="176149"/>
                </a:solidFill>
                <a:latin typeface="Arial"/>
                <a:ea typeface="Arial"/>
                <a:cs typeface="Arial"/>
              </a:defRPr>
            </a:pPr>
            <a:r>
              <a:rPr sz="3225" b="1">
                <a:solidFill>
                  <a:srgbClr val="176149"/>
                </a:solidFill>
                <a:latin typeface="Arial"/>
                <a:ea typeface="Arial"/>
                <a:cs typeface="Arial"/>
              </a:rPr>
              <a:t>LimoDesk</a:t>
            </a:r>
          </a:p>
        </p:txBody>
      </p:sp>
      <p:pic>
        <p:nvPicPr>
          <p:cNvPr id="2" name="Picture 1">
            <a:extLst>
              <a:ext uri="{FF2B5EF4-FFF2-40B4-BE49-F238E27FC236}">
                <a16:creationId xmlns:a16="http://schemas.microsoft.com/office/drawing/2014/main" id="{B34414E5-40D0-40A0-A1F4-66655056A05E}"/>
              </a:ext>
            </a:extLst>
          </p:cNvPr>
          <p:cNvPicPr>
            <a:picLocks noChangeAspect="1"/>
          </p:cNvPicPr>
          <p:nvPr/>
        </p:nvPicPr>
        <p:blipFill>
          <a:blip r:embed="rId3"/>
          <a:stretch/>
        </p:blipFill>
        <p:spPr>
          <a:xfrm>
            <a:off x="10620375" y="403456"/>
            <a:ext cx="952500" cy="564689"/>
          </a:xfrm>
          <a:prstGeom prst="rect">
            <a:avLst/>
          </a:prstGeom>
        </p:spPr>
      </p:pic>
      <p:pic>
        <p:nvPicPr>
          <p:cNvPr id="5" name="Picture 4">
            <a:extLst>
              <a:ext uri="{FF2B5EF4-FFF2-40B4-BE49-F238E27FC236}">
                <a16:creationId xmlns:a16="http://schemas.microsoft.com/office/drawing/2014/main" id="{7076CD97-FB7A-419B-B053-A4974E13FFBE}"/>
              </a:ext>
            </a:extLst>
          </p:cNvPr>
          <p:cNvPicPr>
            <a:picLocks noChangeAspect="1"/>
          </p:cNvPicPr>
          <p:nvPr/>
        </p:nvPicPr>
        <p:blipFill>
          <a:blip r:embed="rId4"/>
          <a:stretch/>
        </p:blipFill>
        <p:spPr>
          <a:xfrm>
            <a:off x="5629216" y="1695450"/>
            <a:ext cx="5505569" cy="3914775"/>
          </a:xfrm>
          <a:prstGeom prst="rect">
            <a:avLst/>
          </a:prstGeom>
        </p:spPr>
      </p:pic>
      <p:sp>
        <p:nvSpPr>
          <p:cNvPr id="6" name="Đặt xe và điều phối">
            <a:extLst>
              <a:ext uri="{FF2B5EF4-FFF2-40B4-BE49-F238E27FC236}">
                <a16:creationId xmlns:a16="http://schemas.microsoft.com/office/drawing/2014/main" id="{4AB06F61-4445-4B08-836E-A66AA35608B8}"/>
              </a:ext>
            </a:extLst>
          </p:cNvPr>
          <p:cNvSpPr>
            <a:spLocks noGrp="1"/>
          </p:cNvSpPr>
          <p:nvPr/>
        </p:nvSpPr>
        <p:spPr>
          <a:xfrm>
            <a:off x="609600" y="1695450"/>
            <a:ext cx="4191000" cy="400050"/>
          </a:xfrm>
          <a:prstGeom prst="rect">
            <a:avLst/>
          </a:prstGeom>
          <a:noFill/>
          <a:ln w="0">
            <a:noFill/>
          </a:ln>
        </p:spPr>
        <p:txBody>
          <a:bodyPr wrap="square" lIns="0" tIns="0" rIns="0" bIns="0" anchor="t">
            <a:noAutofit/>
          </a:bodyPr>
          <a:lstStyle>
            <a:defPPr algn="l">
              <a:defRPr sz="2175" b="1">
                <a:solidFill>
                  <a:srgbClr val="176149"/>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176149"/>
                </a:solidFill>
                <a:latin typeface="Arial"/>
                <a:ea typeface="Arial"/>
                <a:cs typeface="Arial"/>
              </a:defRPr>
            </a:pPr>
            <a:r>
              <a:rPr sz="2175" b="1">
                <a:solidFill>
                  <a:srgbClr val="176149"/>
                </a:solidFill>
                <a:latin typeface="Arial"/>
                <a:ea typeface="Arial"/>
                <a:cs typeface="Arial"/>
              </a:rPr>
              <a:t>Đặt xe và điều phối</a:t>
            </a:r>
          </a:p>
        </p:txBody>
      </p:sp>
      <p:sp>
        <p:nvSpPr>
          <p:cNvPr id="7" name="Nền tảng phục vụ tổng đài, điều phối, tài xế và kế toán vận tải l">
            <a:extLst>
              <a:ext uri="{FF2B5EF4-FFF2-40B4-BE49-F238E27FC236}">
                <a16:creationId xmlns:a16="http://schemas.microsoft.com/office/drawing/2014/main" id="{C6E7001C-B490-48E2-989C-57B59E95BD03}"/>
              </a:ext>
            </a:extLst>
          </p:cNvPr>
          <p:cNvSpPr>
            <a:spLocks noGrp="1"/>
          </p:cNvSpPr>
          <p:nvPr/>
        </p:nvSpPr>
        <p:spPr>
          <a:xfrm>
            <a:off x="609600" y="2162175"/>
            <a:ext cx="4191000" cy="133350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Nền tảng phục vụ tổng đài, điều phối, tài xế và kế toán vận tải limousine.</a:t>
            </a:r>
          </a:p>
          <a:p>
            <a:pPr>
              <a:buNone/>
              <a:defRPr sz="1875" b="0">
                <a:solidFill>
                  <a:srgbClr val="526176"/>
                </a:solidFill>
                <a:latin typeface="Arial"/>
                <a:ea typeface="Arial"/>
                <a:cs typeface="Arial"/>
              </a:defRPr>
            </a:pPr>
            <a:endParaRPr sz="1875" b="0">
              <a:solidFill>
                <a:srgbClr val="526176"/>
              </a:solidFill>
              <a:latin typeface="Arial"/>
              <a:ea typeface="Arial"/>
              <a:cs typeface="Arial"/>
            </a:endParaRPr>
          </a:p>
        </p:txBody>
      </p:sp>
      <p:sp>
        <p:nvSpPr>
          <p:cNvPr id="8" name="Nghiệp vụ dự kiến">
            <a:extLst>
              <a:ext uri="{FF2B5EF4-FFF2-40B4-BE49-F238E27FC236}">
                <a16:creationId xmlns:a16="http://schemas.microsoft.com/office/drawing/2014/main" id="{E44ADB1C-B5D7-4AC0-A129-821941B33452}"/>
              </a:ext>
            </a:extLst>
          </p:cNvPr>
          <p:cNvSpPr>
            <a:spLocks noGrp="1"/>
          </p:cNvSpPr>
          <p:nvPr/>
        </p:nvSpPr>
        <p:spPr>
          <a:xfrm>
            <a:off x="609600" y="3695700"/>
            <a:ext cx="4191000" cy="400050"/>
          </a:xfrm>
          <a:prstGeom prst="rect">
            <a:avLst/>
          </a:prstGeom>
          <a:noFill/>
          <a:ln w="0">
            <a:noFill/>
          </a:ln>
        </p:spPr>
        <p:txBody>
          <a:bodyPr wrap="square" lIns="0" tIns="0" rIns="0" bIns="0" anchor="t">
            <a:noAutofit/>
          </a:bodyPr>
          <a:lstStyle>
            <a:defPPr algn="l">
              <a:defRPr sz="2175" b="1">
                <a:solidFill>
                  <a:srgbClr val="176149"/>
                </a:solidFill>
                <a:latin typeface="Arial"/>
                <a:ea typeface="Arial"/>
                <a:cs typeface="Arial"/>
              </a:defRPr>
            </a:defPPr>
            <a:lvl1pPr algn="l">
              <a:buNone/>
              <a:defRPr sz="2175" b="1">
                <a:solidFill>
                  <a:srgbClr val="1B4F9F"/>
                </a:solidFill>
                <a:latin typeface="Arial"/>
                <a:ea typeface="Arial"/>
                <a:cs typeface="Arial"/>
              </a:defRPr>
            </a:lvl1pPr>
            <a:lvl2pPr algn="l">
              <a:buNone/>
              <a:defRPr sz="2175" b="1">
                <a:solidFill>
                  <a:srgbClr val="1B4F9F"/>
                </a:solidFill>
                <a:latin typeface="Arial"/>
                <a:ea typeface="Arial"/>
                <a:cs typeface="Arial"/>
              </a:defRPr>
            </a:lvl2pPr>
            <a:lvl3pPr algn="l">
              <a:buNone/>
              <a:defRPr sz="2175" b="1">
                <a:solidFill>
                  <a:srgbClr val="1B4F9F"/>
                </a:solidFill>
                <a:latin typeface="Arial"/>
                <a:ea typeface="Arial"/>
                <a:cs typeface="Arial"/>
              </a:defRPr>
            </a:lvl3pPr>
            <a:lvl4pPr algn="l">
              <a:buNone/>
              <a:defRPr sz="2175" b="1">
                <a:solidFill>
                  <a:srgbClr val="1B4F9F"/>
                </a:solidFill>
                <a:latin typeface="Arial"/>
                <a:ea typeface="Arial"/>
                <a:cs typeface="Arial"/>
              </a:defRPr>
            </a:lvl4pPr>
            <a:lvl5pPr algn="l">
              <a:buNone/>
              <a:defRPr sz="2175" b="1">
                <a:solidFill>
                  <a:srgbClr val="1B4F9F"/>
                </a:solidFill>
                <a:latin typeface="Arial"/>
                <a:ea typeface="Arial"/>
                <a:cs typeface="Arial"/>
              </a:defRPr>
            </a:lvl5pPr>
            <a:lvl6pPr algn="l">
              <a:buNone/>
              <a:defRPr sz="2175" b="1">
                <a:solidFill>
                  <a:srgbClr val="1B4F9F"/>
                </a:solidFill>
                <a:latin typeface="Arial"/>
                <a:ea typeface="Arial"/>
                <a:cs typeface="Arial"/>
              </a:defRPr>
            </a:lvl6pPr>
            <a:lvl7pPr algn="l">
              <a:buNone/>
              <a:defRPr sz="2175" b="1">
                <a:solidFill>
                  <a:srgbClr val="1B4F9F"/>
                </a:solidFill>
                <a:latin typeface="Arial"/>
                <a:ea typeface="Arial"/>
                <a:cs typeface="Arial"/>
              </a:defRPr>
            </a:lvl7pPr>
            <a:lvl8pPr algn="l">
              <a:buNone/>
              <a:defRPr sz="2175" b="1">
                <a:solidFill>
                  <a:srgbClr val="1B4F9F"/>
                </a:solidFill>
                <a:latin typeface="Arial"/>
                <a:ea typeface="Arial"/>
                <a:cs typeface="Arial"/>
              </a:defRPr>
            </a:lvl8pPr>
            <a:lvl9pPr algn="l">
              <a:buNone/>
              <a:defRPr sz="2175" b="1">
                <a:solidFill>
                  <a:srgbClr val="1B4F9F"/>
                </a:solidFill>
                <a:latin typeface="Arial"/>
                <a:ea typeface="Arial"/>
                <a:cs typeface="Arial"/>
              </a:defRPr>
            </a:lvl9pPr>
          </a:lstStyle>
          <a:p>
            <a:pPr algn="l">
              <a:buNone/>
              <a:defRPr sz="2175" b="1">
                <a:solidFill>
                  <a:srgbClr val="176149"/>
                </a:solidFill>
                <a:latin typeface="Arial"/>
                <a:ea typeface="Arial"/>
                <a:cs typeface="Arial"/>
              </a:defRPr>
            </a:pPr>
            <a:r>
              <a:rPr sz="2175" b="1">
                <a:solidFill>
                  <a:srgbClr val="176149"/>
                </a:solidFill>
                <a:latin typeface="Arial"/>
                <a:ea typeface="Arial"/>
                <a:cs typeface="Arial"/>
              </a:rPr>
              <a:t>Nghiệp vụ</a:t>
            </a:r>
          </a:p>
        </p:txBody>
      </p:sp>
      <p:sp>
        <p:nvSpPr>
          <p:cNvPr id="9" name="Đặt chỗ theo ghế, xe trung chuyển, hàng gửi, thu hoàn tiền và đối">
            <a:extLst>
              <a:ext uri="{FF2B5EF4-FFF2-40B4-BE49-F238E27FC236}">
                <a16:creationId xmlns:a16="http://schemas.microsoft.com/office/drawing/2014/main" id="{42030384-23CE-4FA9-9707-401C7AED3E74}"/>
              </a:ext>
            </a:extLst>
          </p:cNvPr>
          <p:cNvSpPr>
            <a:spLocks noGrp="1"/>
          </p:cNvSpPr>
          <p:nvPr/>
        </p:nvSpPr>
        <p:spPr>
          <a:xfrm>
            <a:off x="609600" y="4162425"/>
            <a:ext cx="4191000" cy="1333500"/>
          </a:xfrm>
          <a:prstGeom prst="rect">
            <a:avLst/>
          </a:prstGeom>
          <a:noFill/>
          <a:ln w="0">
            <a:noFill/>
          </a:ln>
        </p:spPr>
        <p:txBody>
          <a:bodyPr wrap="square" lIns="0" tIns="0" rIns="0" bIns="0" anchor="t">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Đặt chỗ theo ghế, xe trung chuyển, hàng gửi, thu hoàn tiền và đối soát.</a:t>
            </a:r>
          </a:p>
        </p:txBody>
      </p:sp>
      <p:sp>
        <p:nvSpPr>
          <p:cNvPr id="10" name="Giai đoạn PRD và prototype giao diện">
            <a:extLst>
              <a:ext uri="{FF2B5EF4-FFF2-40B4-BE49-F238E27FC236}">
                <a16:creationId xmlns:a16="http://schemas.microsoft.com/office/drawing/2014/main" id="{496E754D-F9C2-4CAB-AC87-8A287F4E3858}"/>
              </a:ext>
            </a:extLst>
          </p:cNvPr>
          <p:cNvSpPr>
            <a:spLocks noGrp="1"/>
          </p:cNvSpPr>
          <p:nvPr/>
        </p:nvSpPr>
        <p:spPr>
          <a:xfrm>
            <a:off x="609600" y="5753100"/>
            <a:ext cx="10906125" cy="400050"/>
          </a:xfrm>
          <a:prstGeom prst="rect">
            <a:avLst/>
          </a:prstGeom>
          <a:noFill/>
          <a:ln w="0">
            <a:noFill/>
          </a:ln>
        </p:spPr>
        <p:txBody>
          <a:bodyPr wrap="square" lIns="0" tIns="0" rIns="0" bIns="0" anchor="t">
            <a:noAutofit/>
          </a:bodyPr>
          <a:lstStyle>
            <a:defPPr algn="l">
              <a:defRPr sz="1800" b="1">
                <a:solidFill>
                  <a:srgbClr val="176149"/>
                </a:solidFill>
                <a:latin typeface="Arial"/>
                <a:ea typeface="Arial"/>
                <a:cs typeface="Arial"/>
              </a:defRPr>
            </a:defPPr>
            <a:lvl1pPr algn="l">
              <a:buNone/>
              <a:defRPr sz="1800" b="1">
                <a:solidFill>
                  <a:srgbClr val="F45123"/>
                </a:solidFill>
                <a:latin typeface="Arial"/>
                <a:ea typeface="Arial"/>
                <a:cs typeface="Arial"/>
              </a:defRPr>
            </a:lvl1pPr>
            <a:lvl2pPr algn="l">
              <a:buNone/>
              <a:defRPr sz="1800" b="1">
                <a:solidFill>
                  <a:srgbClr val="F45123"/>
                </a:solidFill>
                <a:latin typeface="Arial"/>
                <a:ea typeface="Arial"/>
                <a:cs typeface="Arial"/>
              </a:defRPr>
            </a:lvl2pPr>
            <a:lvl3pPr algn="l">
              <a:buNone/>
              <a:defRPr sz="1800" b="1">
                <a:solidFill>
                  <a:srgbClr val="F45123"/>
                </a:solidFill>
                <a:latin typeface="Arial"/>
                <a:ea typeface="Arial"/>
                <a:cs typeface="Arial"/>
              </a:defRPr>
            </a:lvl3pPr>
            <a:lvl4pPr algn="l">
              <a:buNone/>
              <a:defRPr sz="1800" b="1">
                <a:solidFill>
                  <a:srgbClr val="F45123"/>
                </a:solidFill>
                <a:latin typeface="Arial"/>
                <a:ea typeface="Arial"/>
                <a:cs typeface="Arial"/>
              </a:defRPr>
            </a:lvl4pPr>
            <a:lvl5pPr algn="l">
              <a:buNone/>
              <a:defRPr sz="1800" b="1">
                <a:solidFill>
                  <a:srgbClr val="F45123"/>
                </a:solidFill>
                <a:latin typeface="Arial"/>
                <a:ea typeface="Arial"/>
                <a:cs typeface="Arial"/>
              </a:defRPr>
            </a:lvl5pPr>
            <a:lvl6pPr algn="l">
              <a:buNone/>
              <a:defRPr sz="1800" b="1">
                <a:solidFill>
                  <a:srgbClr val="F45123"/>
                </a:solidFill>
                <a:latin typeface="Arial"/>
                <a:ea typeface="Arial"/>
                <a:cs typeface="Arial"/>
              </a:defRPr>
            </a:lvl6pPr>
            <a:lvl7pPr algn="l">
              <a:buNone/>
              <a:defRPr sz="1800" b="1">
                <a:solidFill>
                  <a:srgbClr val="F45123"/>
                </a:solidFill>
                <a:latin typeface="Arial"/>
                <a:ea typeface="Arial"/>
                <a:cs typeface="Arial"/>
              </a:defRPr>
            </a:lvl7pPr>
            <a:lvl8pPr algn="l">
              <a:buNone/>
              <a:defRPr sz="1800" b="1">
                <a:solidFill>
                  <a:srgbClr val="F45123"/>
                </a:solidFill>
                <a:latin typeface="Arial"/>
                <a:ea typeface="Arial"/>
                <a:cs typeface="Arial"/>
              </a:defRPr>
            </a:lvl8pPr>
            <a:lvl9pPr algn="l">
              <a:buNone/>
              <a:defRPr sz="1800" b="1">
                <a:solidFill>
                  <a:srgbClr val="F45123"/>
                </a:solidFill>
                <a:latin typeface="Arial"/>
                <a:ea typeface="Arial"/>
                <a:cs typeface="Arial"/>
              </a:defRPr>
            </a:lvl9pPr>
          </a:lstStyle>
          <a:p>
            <a:pPr algn="l">
              <a:buNone/>
              <a:defRPr sz="1800" b="1">
                <a:solidFill>
                  <a:srgbClr val="176149"/>
                </a:solidFill>
                <a:latin typeface="Arial"/>
                <a:ea typeface="Arial"/>
                <a:cs typeface="Arial"/>
              </a:defRPr>
            </a:pPr>
            <a:r>
              <a:rPr sz="1800" b="1">
                <a:solidFill>
                  <a:srgbClr val="176149"/>
                </a:solidFill>
                <a:latin typeface="Arial"/>
                <a:ea typeface="Arial"/>
                <a:cs typeface="Arial"/>
              </a:rPr>
              <a:t>Chạy nội bộ khách hàng</a:t>
            </a:r>
          </a:p>
        </p:txBody>
      </p:sp>
      <p:sp>
        <p:nvSpPr>
          <p:cNvPr id="12" name="NTechs footer divider">
            <a:extLst>
              <a:ext uri="{FF2B5EF4-FFF2-40B4-BE49-F238E27FC236}">
                <a16:creationId xmlns:a16="http://schemas.microsoft.com/office/drawing/2014/main" id="{98EF71DE-B141-4FD3-9450-7A94F89F6D8F}"/>
              </a:ext>
            </a:extLst>
          </p:cNvPr>
          <p:cNvSpPr>
            <a:spLocks noGrp="1"/>
          </p:cNvSpPr>
          <p:nvPr/>
        </p:nvSpPr>
        <p:spPr>
          <a:xfrm>
            <a:off x="609600" y="6381750"/>
            <a:ext cx="10953750" cy="9525"/>
          </a:xfrm>
          <a:prstGeom prst="rect">
            <a:avLst/>
          </a:prstGeom>
          <a:solidFill>
            <a:srgbClr val="DAE1EC"/>
          </a:solidFill>
          <a:ln w="0">
            <a:noFill/>
          </a:ln>
        </p:spPr>
      </p:sp>
      <p:sp>
        <p:nvSpPr>
          <p:cNvPr id="13" name="NTechs company footer">
            <a:extLst>
              <a:ext uri="{FF2B5EF4-FFF2-40B4-BE49-F238E27FC236}">
                <a16:creationId xmlns:a16="http://schemas.microsoft.com/office/drawing/2014/main" id="{68030832-49E9-4468-8DA7-C5A1ADD8D959}"/>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4" name="NTechs website footer">
            <a:extLst>
              <a:ext uri="{FF2B5EF4-FFF2-40B4-BE49-F238E27FC236}">
                <a16:creationId xmlns:a16="http://schemas.microsoft.com/office/drawing/2014/main" id="{A11AE624-3ABE-47B0-A844-5573091A26EC}"/>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5"/>
              </a:rPr>
              <a:t>ntechs.vn</a:t>
            </a:r>
            <a:endParaRPr sz="1050"/>
          </a:p>
        </p:txBody>
      </p:sp>
      <p:sp>
        <p:nvSpPr>
          <p:cNvPr id="15" name="NTechs page number">
            <a:extLst>
              <a:ext uri="{FF2B5EF4-FFF2-40B4-BE49-F238E27FC236}">
                <a16:creationId xmlns:a16="http://schemas.microsoft.com/office/drawing/2014/main" id="{3D3FF6F1-0E3D-4EE0-B590-FD4E885C6042}"/>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19</a:t>
            </a:r>
            <a:endParaRPr sz="1200"/>
          </a:p>
        </p:txBody>
      </p:sp>
    </p:spTree>
    <p:extLst>
      <p:ext uri="{BB962C8B-B14F-4D97-AF65-F5344CB8AC3E}">
        <p14:creationId xmlns:p14="http://schemas.microsoft.com/office/powerpoint/2010/main" val="650400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F7FA"/>
        </a:solidFill>
        <a:effectLst/>
      </p:bgPr>
    </p:bg>
    <p:spTree>
      <p:nvGrpSpPr>
        <p:cNvPr id="1" name=""/>
        <p:cNvGrpSpPr/>
        <p:nvPr/>
      </p:nvGrpSpPr>
      <p:grpSpPr>
        <a:xfrm>
          <a:off x="0" y="0"/>
          <a:ext cx="0" cy="0"/>
          <a:chOff x="0" y="0"/>
          <a:chExt cx="0" cy="0"/>
        </a:xfrm>
      </p:grpSpPr>
      <p:sp>
        <p:nvSpPr>
          <p:cNvPr id="61" name="NTechs POS">
            <a:extLst>
              <a:ext uri="{FF2B5EF4-FFF2-40B4-BE49-F238E27FC236}">
                <a16:creationId xmlns:a16="http://schemas.microsoft.com/office/drawing/2014/main" id="{AA963912-59D2-4874-9C65-DE6F0C117294}"/>
              </a:ext>
            </a:extLst>
          </p:cNvPr>
          <p:cNvSpPr>
            <a:spLocks noGrp="1"/>
          </p:cNvSpPr>
          <p:nvPr/>
        </p:nvSpPr>
        <p:spPr>
          <a:xfrm>
            <a:off x="609600" y="571500"/>
            <a:ext cx="9858375" cy="857250"/>
          </a:xfrm>
          <a:prstGeom prst="rect">
            <a:avLst/>
          </a:prstGeom>
          <a:noFill/>
          <a:ln w="0">
            <a:noFill/>
          </a:ln>
        </p:spPr>
        <p:txBody>
          <a:bodyPr wrap="square" lIns="0" tIns="0" rIns="0" bIns="0">
            <a:noAutofit/>
          </a:bodyPr>
          <a:lstStyle>
            <a:defPPr>
              <a:defRPr sz="3225" b="1">
                <a:solidFill>
                  <a:srgbClr val="24586F"/>
                </a:solidFill>
                <a:latin typeface="Arial"/>
                <a:ea typeface="Arial"/>
                <a:cs typeface="Arial"/>
              </a:defRPr>
            </a:defPPr>
            <a:lvl1pPr>
              <a:buNone/>
              <a:defRPr sz="3225" b="1">
                <a:solidFill>
                  <a:srgbClr val="24586F"/>
                </a:solidFill>
                <a:latin typeface="Arial"/>
                <a:ea typeface="Arial"/>
                <a:cs typeface="Arial"/>
              </a:defRPr>
            </a:lvl1pPr>
            <a:lvl2pPr>
              <a:buNone/>
              <a:defRPr sz="3225" b="1">
                <a:solidFill>
                  <a:srgbClr val="24586F"/>
                </a:solidFill>
                <a:latin typeface="Arial"/>
                <a:ea typeface="Arial"/>
                <a:cs typeface="Arial"/>
              </a:defRPr>
            </a:lvl2pPr>
            <a:lvl3pPr>
              <a:buNone/>
              <a:defRPr sz="3225" b="1">
                <a:solidFill>
                  <a:srgbClr val="24586F"/>
                </a:solidFill>
                <a:latin typeface="Arial"/>
                <a:ea typeface="Arial"/>
                <a:cs typeface="Arial"/>
              </a:defRPr>
            </a:lvl3pPr>
            <a:lvl4pPr>
              <a:buNone/>
              <a:defRPr sz="3225" b="1">
                <a:solidFill>
                  <a:srgbClr val="24586F"/>
                </a:solidFill>
                <a:latin typeface="Arial"/>
                <a:ea typeface="Arial"/>
                <a:cs typeface="Arial"/>
              </a:defRPr>
            </a:lvl4pPr>
            <a:lvl5pPr>
              <a:buNone/>
              <a:defRPr sz="3225" b="1">
                <a:solidFill>
                  <a:srgbClr val="24586F"/>
                </a:solidFill>
                <a:latin typeface="Arial"/>
                <a:ea typeface="Arial"/>
                <a:cs typeface="Arial"/>
              </a:defRPr>
            </a:lvl5pPr>
            <a:lvl6pPr>
              <a:buNone/>
              <a:defRPr sz="3225" b="1">
                <a:solidFill>
                  <a:srgbClr val="24586F"/>
                </a:solidFill>
                <a:latin typeface="Arial"/>
                <a:ea typeface="Arial"/>
                <a:cs typeface="Arial"/>
              </a:defRPr>
            </a:lvl6pPr>
            <a:lvl7pPr>
              <a:buNone/>
              <a:defRPr sz="3225" b="1">
                <a:solidFill>
                  <a:srgbClr val="24586F"/>
                </a:solidFill>
                <a:latin typeface="Arial"/>
                <a:ea typeface="Arial"/>
                <a:cs typeface="Arial"/>
              </a:defRPr>
            </a:lvl7pPr>
            <a:lvl8pPr>
              <a:buNone/>
              <a:defRPr sz="3225" b="1">
                <a:solidFill>
                  <a:srgbClr val="24586F"/>
                </a:solidFill>
                <a:latin typeface="Arial"/>
                <a:ea typeface="Arial"/>
                <a:cs typeface="Arial"/>
              </a:defRPr>
            </a:lvl8pPr>
            <a:lvl9pPr>
              <a:buNone/>
              <a:defRPr sz="3225" b="1">
                <a:solidFill>
                  <a:srgbClr val="24586F"/>
                </a:solidFill>
                <a:latin typeface="Arial"/>
                <a:ea typeface="Arial"/>
                <a:cs typeface="Arial"/>
              </a:defRPr>
            </a:lvl9pPr>
          </a:lstStyle>
          <a:p>
            <a:pPr>
              <a:buNone/>
              <a:defRPr sz="3225" b="1">
                <a:solidFill>
                  <a:srgbClr val="24586F"/>
                </a:solidFill>
                <a:latin typeface="Arial"/>
                <a:ea typeface="Arial"/>
                <a:cs typeface="Arial"/>
              </a:defRPr>
            </a:pPr>
            <a:r>
              <a:rPr sz="3225" b="1">
                <a:solidFill>
                  <a:srgbClr val="24586F"/>
                </a:solidFill>
                <a:latin typeface="Arial"/>
                <a:ea typeface="Arial"/>
                <a:cs typeface="Arial"/>
              </a:rPr>
              <a:t>NTechs POS</a:t>
            </a:r>
          </a:p>
        </p:txBody>
      </p:sp>
      <p:sp>
        <p:nvSpPr>
          <p:cNvPr id="2" name="Cho xưởng tôn sắt và cửa hàng vật liệu xây dựng">
            <a:extLst>
              <a:ext uri="{FF2B5EF4-FFF2-40B4-BE49-F238E27FC236}">
                <a16:creationId xmlns:a16="http://schemas.microsoft.com/office/drawing/2014/main" id="{327EA87E-7B0E-41FE-A178-94F9810F4780}"/>
              </a:ext>
            </a:extLst>
          </p:cNvPr>
          <p:cNvSpPr>
            <a:spLocks noGrp="1"/>
          </p:cNvSpPr>
          <p:nvPr/>
        </p:nvSpPr>
        <p:spPr>
          <a:xfrm>
            <a:off x="609600" y="1238250"/>
            <a:ext cx="10477500" cy="285750"/>
          </a:xfrm>
          <a:prstGeom prst="rect">
            <a:avLst/>
          </a:prstGeom>
          <a:noFill/>
          <a:ln w="0">
            <a:noFill/>
          </a:ln>
        </p:spPr>
        <p:txBody>
          <a:bodyPr wrap="square" lIns="0" tIns="0" rIns="0" bIns="0">
            <a:noAutofit/>
          </a:bodyPr>
          <a:lstStyle>
            <a:defPPr>
              <a:defRPr sz="1725" b="0">
                <a:solidFill>
                  <a:srgbClr val="526176"/>
                </a:solidFill>
                <a:latin typeface="Arial"/>
                <a:ea typeface="Arial"/>
                <a:cs typeface="Arial"/>
              </a:defRPr>
            </a:defPPr>
            <a:lvl1pPr>
              <a:buNone/>
              <a:defRPr sz="1725" b="0">
                <a:solidFill>
                  <a:srgbClr val="526176"/>
                </a:solidFill>
                <a:latin typeface="Arial"/>
                <a:ea typeface="Arial"/>
                <a:cs typeface="Arial"/>
              </a:defRPr>
            </a:lvl1pPr>
            <a:lvl2pPr>
              <a:buNone/>
              <a:defRPr sz="1725" b="0">
                <a:solidFill>
                  <a:srgbClr val="526176"/>
                </a:solidFill>
                <a:latin typeface="Arial"/>
                <a:ea typeface="Arial"/>
                <a:cs typeface="Arial"/>
              </a:defRPr>
            </a:lvl2pPr>
            <a:lvl3pPr>
              <a:buNone/>
              <a:defRPr sz="1725" b="0">
                <a:solidFill>
                  <a:srgbClr val="526176"/>
                </a:solidFill>
                <a:latin typeface="Arial"/>
                <a:ea typeface="Arial"/>
                <a:cs typeface="Arial"/>
              </a:defRPr>
            </a:lvl3pPr>
            <a:lvl4pPr>
              <a:buNone/>
              <a:defRPr sz="1725" b="0">
                <a:solidFill>
                  <a:srgbClr val="526176"/>
                </a:solidFill>
                <a:latin typeface="Arial"/>
                <a:ea typeface="Arial"/>
                <a:cs typeface="Arial"/>
              </a:defRPr>
            </a:lvl4pPr>
            <a:lvl5pPr>
              <a:buNone/>
              <a:defRPr sz="1725" b="0">
                <a:solidFill>
                  <a:srgbClr val="526176"/>
                </a:solidFill>
                <a:latin typeface="Arial"/>
                <a:ea typeface="Arial"/>
                <a:cs typeface="Arial"/>
              </a:defRPr>
            </a:lvl5pPr>
            <a:lvl6pPr>
              <a:buNone/>
              <a:defRPr sz="1725" b="0">
                <a:solidFill>
                  <a:srgbClr val="526176"/>
                </a:solidFill>
                <a:latin typeface="Arial"/>
                <a:ea typeface="Arial"/>
                <a:cs typeface="Arial"/>
              </a:defRPr>
            </a:lvl6pPr>
            <a:lvl7pPr>
              <a:buNone/>
              <a:defRPr sz="1725" b="0">
                <a:solidFill>
                  <a:srgbClr val="526176"/>
                </a:solidFill>
                <a:latin typeface="Arial"/>
                <a:ea typeface="Arial"/>
                <a:cs typeface="Arial"/>
              </a:defRPr>
            </a:lvl7pPr>
            <a:lvl8pPr>
              <a:buNone/>
              <a:defRPr sz="1725" b="0">
                <a:solidFill>
                  <a:srgbClr val="526176"/>
                </a:solidFill>
                <a:latin typeface="Arial"/>
                <a:ea typeface="Arial"/>
                <a:cs typeface="Arial"/>
              </a:defRPr>
            </a:lvl8pPr>
            <a:lvl9pPr>
              <a:buNone/>
              <a:defRPr sz="1725" b="0">
                <a:solidFill>
                  <a:srgbClr val="526176"/>
                </a:solidFill>
                <a:latin typeface="Arial"/>
                <a:ea typeface="Arial"/>
                <a:cs typeface="Arial"/>
              </a:defRPr>
            </a:lvl9pPr>
          </a:lstStyle>
          <a:p>
            <a:pPr>
              <a:buNone/>
              <a:defRPr sz="1725" b="0">
                <a:solidFill>
                  <a:srgbClr val="526176"/>
                </a:solidFill>
                <a:latin typeface="Arial"/>
                <a:ea typeface="Arial"/>
                <a:cs typeface="Arial"/>
              </a:defRPr>
            </a:pPr>
            <a:r>
              <a:rPr sz="1725" b="0">
                <a:solidFill>
                  <a:srgbClr val="526176"/>
                </a:solidFill>
                <a:latin typeface="Arial"/>
                <a:ea typeface="Arial"/>
                <a:cs typeface="Arial"/>
              </a:rPr>
              <a:t>Cho xưởng tôn sắt và cửa hàng vật liệu xây dựng</a:t>
            </a:r>
          </a:p>
        </p:txBody>
      </p:sp>
      <p:pic>
        <p:nvPicPr>
          <p:cNvPr id="3" name="Picture 2">
            <a:extLst>
              <a:ext uri="{FF2B5EF4-FFF2-40B4-BE49-F238E27FC236}">
                <a16:creationId xmlns:a16="http://schemas.microsoft.com/office/drawing/2014/main" id="{09B686C3-42D8-4483-AF60-2678F91189FC}"/>
              </a:ext>
            </a:extLst>
          </p:cNvPr>
          <p:cNvPicPr>
            <a:picLocks noChangeAspect="1"/>
          </p:cNvPicPr>
          <p:nvPr/>
        </p:nvPicPr>
        <p:blipFill>
          <a:blip r:embed="rId3"/>
          <a:stretch/>
        </p:blipFill>
        <p:spPr>
          <a:xfrm>
            <a:off x="10620375" y="403456"/>
            <a:ext cx="952500" cy="564689"/>
          </a:xfrm>
          <a:prstGeom prst="rect">
            <a:avLst/>
          </a:prstGeom>
        </p:spPr>
      </p:pic>
      <p:sp>
        <p:nvSpPr>
          <p:cNvPr id="4" name="Quản lý mua–bán">
            <a:extLst>
              <a:ext uri="{FF2B5EF4-FFF2-40B4-BE49-F238E27FC236}">
                <a16:creationId xmlns:a16="http://schemas.microsoft.com/office/drawing/2014/main" id="{0DFC8168-757B-48F1-B4E4-E128A7D60FC3}"/>
              </a:ext>
            </a:extLst>
          </p:cNvPr>
          <p:cNvSpPr>
            <a:spLocks noGrp="1"/>
          </p:cNvSpPr>
          <p:nvPr/>
        </p:nvSpPr>
        <p:spPr>
          <a:xfrm>
            <a:off x="609600" y="1695450"/>
            <a:ext cx="4238625" cy="400050"/>
          </a:xfrm>
          <a:prstGeom prst="rect">
            <a:avLst/>
          </a:prstGeom>
          <a:noFill/>
          <a:ln w="0">
            <a:noFill/>
          </a:ln>
        </p:spPr>
        <p:txBody>
          <a:bodyPr wrap="square" lIns="0" tIns="0" rIns="0" bIns="0">
            <a:noAutofit/>
          </a:bodyPr>
          <a:lstStyle>
            <a:defPPr>
              <a:defRPr sz="2175" b="1">
                <a:solidFill>
                  <a:srgbClr val="24586F"/>
                </a:solidFill>
                <a:latin typeface="Arial"/>
                <a:ea typeface="Arial"/>
                <a:cs typeface="Arial"/>
              </a:defRPr>
            </a:defPPr>
            <a:lvl1pPr>
              <a:buNone/>
              <a:defRPr sz="2175" b="1">
                <a:solidFill>
                  <a:srgbClr val="24586F"/>
                </a:solidFill>
                <a:latin typeface="Arial"/>
                <a:ea typeface="Arial"/>
                <a:cs typeface="Arial"/>
              </a:defRPr>
            </a:lvl1pPr>
            <a:lvl2pPr>
              <a:buNone/>
              <a:defRPr sz="2175" b="1">
                <a:solidFill>
                  <a:srgbClr val="24586F"/>
                </a:solidFill>
                <a:latin typeface="Arial"/>
                <a:ea typeface="Arial"/>
                <a:cs typeface="Arial"/>
              </a:defRPr>
            </a:lvl2pPr>
            <a:lvl3pPr>
              <a:buNone/>
              <a:defRPr sz="2175" b="1">
                <a:solidFill>
                  <a:srgbClr val="24586F"/>
                </a:solidFill>
                <a:latin typeface="Arial"/>
                <a:ea typeface="Arial"/>
                <a:cs typeface="Arial"/>
              </a:defRPr>
            </a:lvl3pPr>
            <a:lvl4pPr>
              <a:buNone/>
              <a:defRPr sz="2175" b="1">
                <a:solidFill>
                  <a:srgbClr val="24586F"/>
                </a:solidFill>
                <a:latin typeface="Arial"/>
                <a:ea typeface="Arial"/>
                <a:cs typeface="Arial"/>
              </a:defRPr>
            </a:lvl4pPr>
            <a:lvl5pPr>
              <a:buNone/>
              <a:defRPr sz="2175" b="1">
                <a:solidFill>
                  <a:srgbClr val="24586F"/>
                </a:solidFill>
                <a:latin typeface="Arial"/>
                <a:ea typeface="Arial"/>
                <a:cs typeface="Arial"/>
              </a:defRPr>
            </a:lvl5pPr>
            <a:lvl6pPr>
              <a:buNone/>
              <a:defRPr sz="2175" b="1">
                <a:solidFill>
                  <a:srgbClr val="24586F"/>
                </a:solidFill>
                <a:latin typeface="Arial"/>
                <a:ea typeface="Arial"/>
                <a:cs typeface="Arial"/>
              </a:defRPr>
            </a:lvl6pPr>
            <a:lvl7pPr>
              <a:buNone/>
              <a:defRPr sz="2175" b="1">
                <a:solidFill>
                  <a:srgbClr val="24586F"/>
                </a:solidFill>
                <a:latin typeface="Arial"/>
                <a:ea typeface="Arial"/>
                <a:cs typeface="Arial"/>
              </a:defRPr>
            </a:lvl7pPr>
            <a:lvl8pPr>
              <a:buNone/>
              <a:defRPr sz="2175" b="1">
                <a:solidFill>
                  <a:srgbClr val="24586F"/>
                </a:solidFill>
                <a:latin typeface="Arial"/>
                <a:ea typeface="Arial"/>
                <a:cs typeface="Arial"/>
              </a:defRPr>
            </a:lvl8pPr>
            <a:lvl9pPr>
              <a:buNone/>
              <a:defRPr sz="2175" b="1">
                <a:solidFill>
                  <a:srgbClr val="24586F"/>
                </a:solidFill>
                <a:latin typeface="Arial"/>
                <a:ea typeface="Arial"/>
                <a:cs typeface="Arial"/>
              </a:defRPr>
            </a:lvl9pPr>
          </a:lstStyle>
          <a:p>
            <a:pPr>
              <a:buNone/>
              <a:defRPr sz="2175" b="1">
                <a:solidFill>
                  <a:srgbClr val="24586F"/>
                </a:solidFill>
                <a:latin typeface="Arial"/>
                <a:ea typeface="Arial"/>
                <a:cs typeface="Arial"/>
              </a:defRPr>
            </a:pPr>
            <a:r>
              <a:rPr sz="2175" b="1">
                <a:solidFill>
                  <a:srgbClr val="24586F"/>
                </a:solidFill>
                <a:latin typeface="Arial"/>
                <a:ea typeface="Arial"/>
                <a:cs typeface="Arial"/>
              </a:rPr>
              <a:t>Quản lý mua–bán</a:t>
            </a:r>
          </a:p>
        </p:txBody>
      </p:sp>
      <p:sp>
        <p:nvSpPr>
          <p:cNvPr id="5" name="Báo giá, đơn hàng, tồn kho, giao nhận, thu chi và công nợ.">
            <a:extLst>
              <a:ext uri="{FF2B5EF4-FFF2-40B4-BE49-F238E27FC236}">
                <a16:creationId xmlns:a16="http://schemas.microsoft.com/office/drawing/2014/main" id="{D59587E3-6AAF-4F25-AE90-64F7D6504EE6}"/>
              </a:ext>
            </a:extLst>
          </p:cNvPr>
          <p:cNvSpPr>
            <a:spLocks noGrp="1"/>
          </p:cNvSpPr>
          <p:nvPr/>
        </p:nvSpPr>
        <p:spPr>
          <a:xfrm>
            <a:off x="609600" y="2171700"/>
            <a:ext cx="4191000" cy="1143000"/>
          </a:xfrm>
          <a:prstGeom prst="rect">
            <a:avLst/>
          </a:prstGeom>
          <a:noFill/>
          <a:ln w="0">
            <a:noFill/>
          </a:ln>
        </p:spPr>
        <p:txBody>
          <a:bodyPr wrap="square" lIns="0" tIns="0" rIns="0" bIns="0">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Báo giá, đơn hàng, tồn kho, giao nhận, thu chi và công nợ.</a:t>
            </a:r>
          </a:p>
        </p:txBody>
      </p:sp>
      <p:sp>
        <p:nvSpPr>
          <p:cNvPr id="6" name="Chuyên cho xưởng tôn">
            <a:extLst>
              <a:ext uri="{FF2B5EF4-FFF2-40B4-BE49-F238E27FC236}">
                <a16:creationId xmlns:a16="http://schemas.microsoft.com/office/drawing/2014/main" id="{080404C9-9DFD-48CF-8AC2-3EBCFC81FF1F}"/>
              </a:ext>
            </a:extLst>
          </p:cNvPr>
          <p:cNvSpPr>
            <a:spLocks noGrp="1"/>
          </p:cNvSpPr>
          <p:nvPr/>
        </p:nvSpPr>
        <p:spPr>
          <a:xfrm>
            <a:off x="609600" y="3676650"/>
            <a:ext cx="4238625" cy="400050"/>
          </a:xfrm>
          <a:prstGeom prst="rect">
            <a:avLst/>
          </a:prstGeom>
          <a:noFill/>
          <a:ln w="0">
            <a:noFill/>
          </a:ln>
        </p:spPr>
        <p:txBody>
          <a:bodyPr wrap="square" lIns="0" tIns="0" rIns="0" bIns="0">
            <a:noAutofit/>
          </a:bodyPr>
          <a:lstStyle>
            <a:defPPr>
              <a:defRPr sz="2175" b="1">
                <a:solidFill>
                  <a:srgbClr val="24586F"/>
                </a:solidFill>
                <a:latin typeface="Arial"/>
                <a:ea typeface="Arial"/>
                <a:cs typeface="Arial"/>
              </a:defRPr>
            </a:defPPr>
            <a:lvl1pPr>
              <a:buNone/>
              <a:defRPr sz="2175" b="1">
                <a:solidFill>
                  <a:srgbClr val="24586F"/>
                </a:solidFill>
                <a:latin typeface="Arial"/>
                <a:ea typeface="Arial"/>
                <a:cs typeface="Arial"/>
              </a:defRPr>
            </a:lvl1pPr>
            <a:lvl2pPr>
              <a:buNone/>
              <a:defRPr sz="2175" b="1">
                <a:solidFill>
                  <a:srgbClr val="24586F"/>
                </a:solidFill>
                <a:latin typeface="Arial"/>
                <a:ea typeface="Arial"/>
                <a:cs typeface="Arial"/>
              </a:defRPr>
            </a:lvl2pPr>
            <a:lvl3pPr>
              <a:buNone/>
              <a:defRPr sz="2175" b="1">
                <a:solidFill>
                  <a:srgbClr val="24586F"/>
                </a:solidFill>
                <a:latin typeface="Arial"/>
                <a:ea typeface="Arial"/>
                <a:cs typeface="Arial"/>
              </a:defRPr>
            </a:lvl3pPr>
            <a:lvl4pPr>
              <a:buNone/>
              <a:defRPr sz="2175" b="1">
                <a:solidFill>
                  <a:srgbClr val="24586F"/>
                </a:solidFill>
                <a:latin typeface="Arial"/>
                <a:ea typeface="Arial"/>
                <a:cs typeface="Arial"/>
              </a:defRPr>
            </a:lvl4pPr>
            <a:lvl5pPr>
              <a:buNone/>
              <a:defRPr sz="2175" b="1">
                <a:solidFill>
                  <a:srgbClr val="24586F"/>
                </a:solidFill>
                <a:latin typeface="Arial"/>
                <a:ea typeface="Arial"/>
                <a:cs typeface="Arial"/>
              </a:defRPr>
            </a:lvl5pPr>
            <a:lvl6pPr>
              <a:buNone/>
              <a:defRPr sz="2175" b="1">
                <a:solidFill>
                  <a:srgbClr val="24586F"/>
                </a:solidFill>
                <a:latin typeface="Arial"/>
                <a:ea typeface="Arial"/>
                <a:cs typeface="Arial"/>
              </a:defRPr>
            </a:lvl6pPr>
            <a:lvl7pPr>
              <a:buNone/>
              <a:defRPr sz="2175" b="1">
                <a:solidFill>
                  <a:srgbClr val="24586F"/>
                </a:solidFill>
                <a:latin typeface="Arial"/>
                <a:ea typeface="Arial"/>
                <a:cs typeface="Arial"/>
              </a:defRPr>
            </a:lvl7pPr>
            <a:lvl8pPr>
              <a:buNone/>
              <a:defRPr sz="2175" b="1">
                <a:solidFill>
                  <a:srgbClr val="24586F"/>
                </a:solidFill>
                <a:latin typeface="Arial"/>
                <a:ea typeface="Arial"/>
                <a:cs typeface="Arial"/>
              </a:defRPr>
            </a:lvl8pPr>
            <a:lvl9pPr>
              <a:buNone/>
              <a:defRPr sz="2175" b="1">
                <a:solidFill>
                  <a:srgbClr val="24586F"/>
                </a:solidFill>
                <a:latin typeface="Arial"/>
                <a:ea typeface="Arial"/>
                <a:cs typeface="Arial"/>
              </a:defRPr>
            </a:lvl9pPr>
          </a:lstStyle>
          <a:p>
            <a:pPr>
              <a:buNone/>
              <a:defRPr sz="2175" b="1">
                <a:solidFill>
                  <a:srgbClr val="24586F"/>
                </a:solidFill>
                <a:latin typeface="Arial"/>
                <a:ea typeface="Arial"/>
                <a:cs typeface="Arial"/>
              </a:defRPr>
            </a:pPr>
            <a:r>
              <a:rPr sz="2175" b="1">
                <a:solidFill>
                  <a:srgbClr val="24586F"/>
                </a:solidFill>
                <a:latin typeface="Arial"/>
                <a:ea typeface="Arial"/>
                <a:cs typeface="Arial"/>
              </a:rPr>
              <a:t>Chuyên cho xưởng tôn</a:t>
            </a:r>
          </a:p>
        </p:txBody>
      </p:sp>
      <p:sp>
        <p:nvSpPr>
          <p:cNvPr id="7" name="Quản lý cuộn kg/m, bảng cắt, gia công và hao hụt. Hỗ trợ nhiều xư">
            <a:extLst>
              <a:ext uri="{FF2B5EF4-FFF2-40B4-BE49-F238E27FC236}">
                <a16:creationId xmlns:a16="http://schemas.microsoft.com/office/drawing/2014/main" id="{AA4B6D1C-0AD2-47E9-86D6-3AA10DF5D57C}"/>
              </a:ext>
            </a:extLst>
          </p:cNvPr>
          <p:cNvSpPr>
            <a:spLocks noGrp="1"/>
          </p:cNvSpPr>
          <p:nvPr/>
        </p:nvSpPr>
        <p:spPr>
          <a:xfrm>
            <a:off x="609600" y="4143375"/>
            <a:ext cx="4191000" cy="1352550"/>
          </a:xfrm>
          <a:prstGeom prst="rect">
            <a:avLst/>
          </a:prstGeom>
          <a:noFill/>
          <a:ln w="0">
            <a:noFill/>
          </a:ln>
        </p:spPr>
        <p:txBody>
          <a:bodyPr wrap="square" lIns="0" tIns="0" rIns="0" bIns="0">
            <a:noAutofit/>
          </a:bodyPr>
          <a:lstStyle>
            <a:defPPr>
              <a:defRPr sz="1875" b="0">
                <a:solidFill>
                  <a:srgbClr val="526176"/>
                </a:solidFill>
                <a:latin typeface="Arial"/>
                <a:ea typeface="Arial"/>
                <a:cs typeface="Arial"/>
              </a:defRPr>
            </a:defPPr>
            <a:lvl1pPr>
              <a:buNone/>
              <a:defRPr sz="1875" b="0">
                <a:solidFill>
                  <a:srgbClr val="526176"/>
                </a:solidFill>
                <a:latin typeface="Arial"/>
                <a:ea typeface="Arial"/>
                <a:cs typeface="Arial"/>
              </a:defRPr>
            </a:lvl1pPr>
            <a:lvl2pPr>
              <a:buNone/>
              <a:defRPr sz="1875" b="0">
                <a:solidFill>
                  <a:srgbClr val="526176"/>
                </a:solidFill>
                <a:latin typeface="Arial"/>
                <a:ea typeface="Arial"/>
                <a:cs typeface="Arial"/>
              </a:defRPr>
            </a:lvl2pPr>
            <a:lvl3pPr>
              <a:buNone/>
              <a:defRPr sz="1875" b="0">
                <a:solidFill>
                  <a:srgbClr val="526176"/>
                </a:solidFill>
                <a:latin typeface="Arial"/>
                <a:ea typeface="Arial"/>
                <a:cs typeface="Arial"/>
              </a:defRPr>
            </a:lvl3pPr>
            <a:lvl4pPr>
              <a:buNone/>
              <a:defRPr sz="1875" b="0">
                <a:solidFill>
                  <a:srgbClr val="526176"/>
                </a:solidFill>
                <a:latin typeface="Arial"/>
                <a:ea typeface="Arial"/>
                <a:cs typeface="Arial"/>
              </a:defRPr>
            </a:lvl4pPr>
            <a:lvl5pPr>
              <a:buNone/>
              <a:defRPr sz="1875" b="0">
                <a:solidFill>
                  <a:srgbClr val="526176"/>
                </a:solidFill>
                <a:latin typeface="Arial"/>
                <a:ea typeface="Arial"/>
                <a:cs typeface="Arial"/>
              </a:defRPr>
            </a:lvl5pPr>
            <a:lvl6pPr>
              <a:buNone/>
              <a:defRPr sz="1875" b="0">
                <a:solidFill>
                  <a:srgbClr val="526176"/>
                </a:solidFill>
                <a:latin typeface="Arial"/>
                <a:ea typeface="Arial"/>
                <a:cs typeface="Arial"/>
              </a:defRPr>
            </a:lvl6pPr>
            <a:lvl7pPr>
              <a:buNone/>
              <a:defRPr sz="1875" b="0">
                <a:solidFill>
                  <a:srgbClr val="526176"/>
                </a:solidFill>
                <a:latin typeface="Arial"/>
                <a:ea typeface="Arial"/>
                <a:cs typeface="Arial"/>
              </a:defRPr>
            </a:lvl7pPr>
            <a:lvl8pPr>
              <a:buNone/>
              <a:defRPr sz="1875" b="0">
                <a:solidFill>
                  <a:srgbClr val="526176"/>
                </a:solidFill>
                <a:latin typeface="Arial"/>
                <a:ea typeface="Arial"/>
                <a:cs typeface="Arial"/>
              </a:defRPr>
            </a:lvl8pPr>
            <a:lvl9pPr>
              <a:buNone/>
              <a:defRPr sz="1875" b="0">
                <a:solidFill>
                  <a:srgbClr val="526176"/>
                </a:solidFill>
                <a:latin typeface="Arial"/>
                <a:ea typeface="Arial"/>
                <a:cs typeface="Arial"/>
              </a:defRPr>
            </a:lvl9pPr>
          </a:lstStyle>
          <a:p>
            <a:pPr>
              <a:buNone/>
              <a:defRPr sz="1875" b="0">
                <a:solidFill>
                  <a:srgbClr val="526176"/>
                </a:solidFill>
                <a:latin typeface="Arial"/>
                <a:ea typeface="Arial"/>
                <a:cs typeface="Arial"/>
              </a:defRPr>
            </a:pPr>
            <a:r>
              <a:rPr sz="1875" b="0">
                <a:solidFill>
                  <a:srgbClr val="526176"/>
                </a:solidFill>
                <a:latin typeface="Arial"/>
                <a:ea typeface="Arial"/>
                <a:cs typeface="Arial"/>
              </a:rPr>
              <a:t>Quản lý cuộn kg/m, bảng cắt, gia công và hao hụt. Hỗ trợ nhiều xưởng và phân quyền.</a:t>
            </a:r>
          </a:p>
        </p:txBody>
      </p:sp>
      <p:sp>
        <p:nvSpPr>
          <p:cNvPr id="8" name="Đã có bản chạy thử nội bộ">
            <a:extLst>
              <a:ext uri="{FF2B5EF4-FFF2-40B4-BE49-F238E27FC236}">
                <a16:creationId xmlns:a16="http://schemas.microsoft.com/office/drawing/2014/main" id="{B13EAB13-4B2B-4E90-9AC8-1CB3CA637B59}"/>
              </a:ext>
            </a:extLst>
          </p:cNvPr>
          <p:cNvSpPr>
            <a:spLocks noGrp="1"/>
          </p:cNvSpPr>
          <p:nvPr/>
        </p:nvSpPr>
        <p:spPr>
          <a:xfrm>
            <a:off x="609600" y="5753100"/>
            <a:ext cx="10906125" cy="361950"/>
          </a:xfrm>
          <a:prstGeom prst="rect">
            <a:avLst/>
          </a:prstGeom>
          <a:noFill/>
          <a:ln w="0">
            <a:noFill/>
          </a:ln>
        </p:spPr>
        <p:txBody>
          <a:bodyPr wrap="square" lIns="0" tIns="0" rIns="0" bIns="0">
            <a:noAutofit/>
          </a:bodyPr>
          <a:lstStyle>
            <a:defPPr>
              <a:defRPr sz="1800" b="1">
                <a:solidFill>
                  <a:srgbClr val="24586F"/>
                </a:solidFill>
                <a:latin typeface="Arial"/>
                <a:ea typeface="Arial"/>
                <a:cs typeface="Arial"/>
              </a:defRPr>
            </a:defPPr>
            <a:lvl1pPr>
              <a:buNone/>
              <a:defRPr sz="1800" b="1">
                <a:solidFill>
                  <a:srgbClr val="24586F"/>
                </a:solidFill>
                <a:latin typeface="Arial"/>
                <a:ea typeface="Arial"/>
                <a:cs typeface="Arial"/>
              </a:defRPr>
            </a:lvl1pPr>
            <a:lvl2pPr>
              <a:buNone/>
              <a:defRPr sz="1800" b="1">
                <a:solidFill>
                  <a:srgbClr val="24586F"/>
                </a:solidFill>
                <a:latin typeface="Arial"/>
                <a:ea typeface="Arial"/>
                <a:cs typeface="Arial"/>
              </a:defRPr>
            </a:lvl2pPr>
            <a:lvl3pPr>
              <a:buNone/>
              <a:defRPr sz="1800" b="1">
                <a:solidFill>
                  <a:srgbClr val="24586F"/>
                </a:solidFill>
                <a:latin typeface="Arial"/>
                <a:ea typeface="Arial"/>
                <a:cs typeface="Arial"/>
              </a:defRPr>
            </a:lvl3pPr>
            <a:lvl4pPr>
              <a:buNone/>
              <a:defRPr sz="1800" b="1">
                <a:solidFill>
                  <a:srgbClr val="24586F"/>
                </a:solidFill>
                <a:latin typeface="Arial"/>
                <a:ea typeface="Arial"/>
                <a:cs typeface="Arial"/>
              </a:defRPr>
            </a:lvl4pPr>
            <a:lvl5pPr>
              <a:buNone/>
              <a:defRPr sz="1800" b="1">
                <a:solidFill>
                  <a:srgbClr val="24586F"/>
                </a:solidFill>
                <a:latin typeface="Arial"/>
                <a:ea typeface="Arial"/>
                <a:cs typeface="Arial"/>
              </a:defRPr>
            </a:lvl5pPr>
            <a:lvl6pPr>
              <a:buNone/>
              <a:defRPr sz="1800" b="1">
                <a:solidFill>
                  <a:srgbClr val="24586F"/>
                </a:solidFill>
                <a:latin typeface="Arial"/>
                <a:ea typeface="Arial"/>
                <a:cs typeface="Arial"/>
              </a:defRPr>
            </a:lvl6pPr>
            <a:lvl7pPr>
              <a:buNone/>
              <a:defRPr sz="1800" b="1">
                <a:solidFill>
                  <a:srgbClr val="24586F"/>
                </a:solidFill>
                <a:latin typeface="Arial"/>
                <a:ea typeface="Arial"/>
                <a:cs typeface="Arial"/>
              </a:defRPr>
            </a:lvl7pPr>
            <a:lvl8pPr>
              <a:buNone/>
              <a:defRPr sz="1800" b="1">
                <a:solidFill>
                  <a:srgbClr val="24586F"/>
                </a:solidFill>
                <a:latin typeface="Arial"/>
                <a:ea typeface="Arial"/>
                <a:cs typeface="Arial"/>
              </a:defRPr>
            </a:lvl8pPr>
            <a:lvl9pPr>
              <a:buNone/>
              <a:defRPr sz="1800" b="1">
                <a:solidFill>
                  <a:srgbClr val="24586F"/>
                </a:solidFill>
                <a:latin typeface="Arial"/>
                <a:ea typeface="Arial"/>
                <a:cs typeface="Arial"/>
              </a:defRPr>
            </a:lvl9pPr>
          </a:lstStyle>
          <a:p>
            <a:pPr>
              <a:buNone/>
              <a:defRPr sz="1800" b="1">
                <a:solidFill>
                  <a:srgbClr val="24586F"/>
                </a:solidFill>
                <a:latin typeface="Arial"/>
                <a:ea typeface="Arial"/>
                <a:cs typeface="Arial"/>
              </a:defRPr>
            </a:pPr>
            <a:r>
              <a:rPr sz="1800" b="1">
                <a:solidFill>
                  <a:srgbClr val="24586F"/>
                </a:solidFill>
                <a:latin typeface="Arial"/>
                <a:ea typeface="Arial"/>
                <a:cs typeface="Arial"/>
              </a:rPr>
              <a:t>chạy thử nội bộ</a:t>
            </a:r>
          </a:p>
        </p:txBody>
      </p:sp>
      <p:sp>
        <p:nvSpPr>
          <p:cNvPr id="9" name="Next.js, TypeScript, PostgreSQL, Prisma">
            <a:extLst>
              <a:ext uri="{FF2B5EF4-FFF2-40B4-BE49-F238E27FC236}">
                <a16:creationId xmlns:a16="http://schemas.microsoft.com/office/drawing/2014/main" id="{932C24F8-E635-4788-945C-F7AA3666C513}"/>
              </a:ext>
            </a:extLst>
          </p:cNvPr>
          <p:cNvSpPr>
            <a:spLocks noGrp="1"/>
          </p:cNvSpPr>
          <p:nvPr/>
        </p:nvSpPr>
        <p:spPr>
          <a:xfrm>
            <a:off x="609600" y="6143625"/>
            <a:ext cx="8096250" cy="219075"/>
          </a:xfrm>
          <a:prstGeom prst="rect">
            <a:avLst/>
          </a:prstGeom>
          <a:noFill/>
          <a:ln w="0">
            <a:noFill/>
          </a:ln>
        </p:spPr>
        <p:txBody>
          <a:bodyPr wrap="square" lIns="0" tIns="0" rIns="0" bIns="0">
            <a:noAutofit/>
          </a:bodyPr>
          <a:lstStyle>
            <a:defPPr>
              <a:defRPr sz="1275" b="0">
                <a:solidFill>
                  <a:srgbClr val="526176"/>
                </a:solidFill>
                <a:latin typeface="Arial"/>
                <a:ea typeface="Arial"/>
                <a:cs typeface="Arial"/>
              </a:defRPr>
            </a:defPPr>
            <a:lvl1pPr>
              <a:buNone/>
              <a:defRPr sz="1275" b="0">
                <a:solidFill>
                  <a:srgbClr val="526176"/>
                </a:solidFill>
                <a:latin typeface="Arial"/>
                <a:ea typeface="Arial"/>
                <a:cs typeface="Arial"/>
              </a:defRPr>
            </a:lvl1pPr>
            <a:lvl2pPr>
              <a:buNone/>
              <a:defRPr sz="1275" b="0">
                <a:solidFill>
                  <a:srgbClr val="526176"/>
                </a:solidFill>
                <a:latin typeface="Arial"/>
                <a:ea typeface="Arial"/>
                <a:cs typeface="Arial"/>
              </a:defRPr>
            </a:lvl2pPr>
            <a:lvl3pPr>
              <a:buNone/>
              <a:defRPr sz="1275" b="0">
                <a:solidFill>
                  <a:srgbClr val="526176"/>
                </a:solidFill>
                <a:latin typeface="Arial"/>
                <a:ea typeface="Arial"/>
                <a:cs typeface="Arial"/>
              </a:defRPr>
            </a:lvl3pPr>
            <a:lvl4pPr>
              <a:buNone/>
              <a:defRPr sz="1275" b="0">
                <a:solidFill>
                  <a:srgbClr val="526176"/>
                </a:solidFill>
                <a:latin typeface="Arial"/>
                <a:ea typeface="Arial"/>
                <a:cs typeface="Arial"/>
              </a:defRPr>
            </a:lvl4pPr>
            <a:lvl5pPr>
              <a:buNone/>
              <a:defRPr sz="1275" b="0">
                <a:solidFill>
                  <a:srgbClr val="526176"/>
                </a:solidFill>
                <a:latin typeface="Arial"/>
                <a:ea typeface="Arial"/>
                <a:cs typeface="Arial"/>
              </a:defRPr>
            </a:lvl5pPr>
            <a:lvl6pPr>
              <a:buNone/>
              <a:defRPr sz="1275" b="0">
                <a:solidFill>
                  <a:srgbClr val="526176"/>
                </a:solidFill>
                <a:latin typeface="Arial"/>
                <a:ea typeface="Arial"/>
                <a:cs typeface="Arial"/>
              </a:defRPr>
            </a:lvl6pPr>
            <a:lvl7pPr>
              <a:buNone/>
              <a:defRPr sz="1275" b="0">
                <a:solidFill>
                  <a:srgbClr val="526176"/>
                </a:solidFill>
                <a:latin typeface="Arial"/>
                <a:ea typeface="Arial"/>
                <a:cs typeface="Arial"/>
              </a:defRPr>
            </a:lvl7pPr>
            <a:lvl8pPr>
              <a:buNone/>
              <a:defRPr sz="1275" b="0">
                <a:solidFill>
                  <a:srgbClr val="526176"/>
                </a:solidFill>
                <a:latin typeface="Arial"/>
                <a:ea typeface="Arial"/>
                <a:cs typeface="Arial"/>
              </a:defRPr>
            </a:lvl8pPr>
            <a:lvl9pPr>
              <a:buNone/>
              <a:defRPr sz="1275" b="0">
                <a:solidFill>
                  <a:srgbClr val="526176"/>
                </a:solidFill>
                <a:latin typeface="Arial"/>
                <a:ea typeface="Arial"/>
                <a:cs typeface="Arial"/>
              </a:defRPr>
            </a:lvl9pPr>
          </a:lstStyle>
          <a:p>
            <a:pPr>
              <a:buNone/>
              <a:defRPr sz="1275" b="0">
                <a:solidFill>
                  <a:srgbClr val="526176"/>
                </a:solidFill>
                <a:latin typeface="Arial"/>
                <a:ea typeface="Arial"/>
                <a:cs typeface="Arial"/>
              </a:defRPr>
            </a:pPr>
            <a:r>
              <a:rPr sz="1275" b="0">
                <a:solidFill>
                  <a:srgbClr val="526176"/>
                </a:solidFill>
                <a:latin typeface="Arial"/>
                <a:ea typeface="Arial"/>
                <a:cs typeface="Arial"/>
              </a:rPr>
              <a:t>Next.js, TypeScript, PostgreSQL, Prisma</a:t>
            </a:r>
          </a:p>
        </p:txBody>
      </p:sp>
      <p:pic>
        <p:nvPicPr>
          <p:cNvPr id="62" name="Picture 61">
            <a:extLst>
              <a:ext uri="{FF2B5EF4-FFF2-40B4-BE49-F238E27FC236}">
                <a16:creationId xmlns:a16="http://schemas.microsoft.com/office/drawing/2014/main" id="{5CC28E8E-8E8B-48A1-96A8-0ED2BCD80ADA}"/>
              </a:ext>
            </a:extLst>
          </p:cNvPr>
          <p:cNvPicPr>
            <a:picLocks noChangeAspect="1"/>
          </p:cNvPicPr>
          <p:nvPr/>
        </p:nvPicPr>
        <p:blipFill>
          <a:blip r:embed="rId4"/>
          <a:stretch/>
        </p:blipFill>
        <p:spPr>
          <a:xfrm>
            <a:off x="5238750" y="1812235"/>
            <a:ext cx="6286500" cy="3538330"/>
          </a:xfrm>
          <a:prstGeom prst="rect">
            <a:avLst/>
          </a:prstGeom>
        </p:spPr>
      </p:pic>
      <p:sp>
        <p:nvSpPr>
          <p:cNvPr id="63" name="Nguồn ảnh tổng quan POS">
            <a:extLst>
              <a:ext uri="{FF2B5EF4-FFF2-40B4-BE49-F238E27FC236}">
                <a16:creationId xmlns:a16="http://schemas.microsoft.com/office/drawing/2014/main" id="{C264E95C-15EE-4FC8-B3C4-056112272FC6}"/>
              </a:ext>
            </a:extLst>
          </p:cNvPr>
          <p:cNvSpPr>
            <a:spLocks noGrp="1"/>
          </p:cNvSpPr>
          <p:nvPr/>
        </p:nvSpPr>
        <p:spPr>
          <a:xfrm>
            <a:off x="5238750" y="5476875"/>
            <a:ext cx="6286500" cy="219075"/>
          </a:xfrm>
          <a:prstGeom prst="rect">
            <a:avLst/>
          </a:prstGeom>
          <a:noFill/>
          <a:ln w="0">
            <a:noFill/>
          </a:ln>
        </p:spPr>
        <p:txBody>
          <a:bodyPr lIns="0" tIns="0" rIns="0" bIns="0">
            <a:noAutofit/>
          </a:bodyPr>
          <a:lstStyle>
            <a:defPPr>
              <a:defRPr sz="1125">
                <a:solidFill>
                  <a:srgbClr val="526176"/>
                </a:solidFill>
                <a:latin typeface="Arial"/>
                <a:ea typeface="Arial"/>
                <a:cs typeface="Arial"/>
              </a:defRPr>
            </a:defPPr>
            <a:lvl1pPr>
              <a:buNone/>
              <a:defRPr sz="1125">
                <a:solidFill>
                  <a:srgbClr val="526176"/>
                </a:solidFill>
                <a:latin typeface="Arial"/>
                <a:ea typeface="Arial"/>
                <a:cs typeface="Arial"/>
              </a:defRPr>
            </a:lvl1pPr>
            <a:lvl2pPr>
              <a:buNone/>
              <a:defRPr sz="1125">
                <a:solidFill>
                  <a:srgbClr val="526176"/>
                </a:solidFill>
                <a:latin typeface="Arial"/>
                <a:ea typeface="Arial"/>
                <a:cs typeface="Arial"/>
              </a:defRPr>
            </a:lvl2pPr>
            <a:lvl3pPr>
              <a:buNone/>
              <a:defRPr sz="1125">
                <a:solidFill>
                  <a:srgbClr val="526176"/>
                </a:solidFill>
                <a:latin typeface="Arial"/>
                <a:ea typeface="Arial"/>
                <a:cs typeface="Arial"/>
              </a:defRPr>
            </a:lvl3pPr>
            <a:lvl4pPr>
              <a:buNone/>
              <a:defRPr sz="1125">
                <a:solidFill>
                  <a:srgbClr val="526176"/>
                </a:solidFill>
                <a:latin typeface="Arial"/>
                <a:ea typeface="Arial"/>
                <a:cs typeface="Arial"/>
              </a:defRPr>
            </a:lvl4pPr>
            <a:lvl5pPr>
              <a:buNone/>
              <a:defRPr sz="1125">
                <a:solidFill>
                  <a:srgbClr val="526176"/>
                </a:solidFill>
                <a:latin typeface="Arial"/>
                <a:ea typeface="Arial"/>
                <a:cs typeface="Arial"/>
              </a:defRPr>
            </a:lvl5pPr>
            <a:lvl6pPr>
              <a:buNone/>
              <a:defRPr sz="1125">
                <a:solidFill>
                  <a:srgbClr val="526176"/>
                </a:solidFill>
                <a:latin typeface="Arial"/>
                <a:ea typeface="Arial"/>
                <a:cs typeface="Arial"/>
              </a:defRPr>
            </a:lvl6pPr>
            <a:lvl7pPr>
              <a:buNone/>
              <a:defRPr sz="1125">
                <a:solidFill>
                  <a:srgbClr val="526176"/>
                </a:solidFill>
                <a:latin typeface="Arial"/>
                <a:ea typeface="Arial"/>
                <a:cs typeface="Arial"/>
              </a:defRPr>
            </a:lvl7pPr>
            <a:lvl8pPr>
              <a:buNone/>
              <a:defRPr sz="1125">
                <a:solidFill>
                  <a:srgbClr val="526176"/>
                </a:solidFill>
                <a:latin typeface="Arial"/>
                <a:ea typeface="Arial"/>
                <a:cs typeface="Arial"/>
              </a:defRPr>
            </a:lvl8pPr>
            <a:lvl9pPr>
              <a:buNone/>
              <a:defRPr sz="1125">
                <a:solidFill>
                  <a:srgbClr val="526176"/>
                </a:solidFill>
                <a:latin typeface="Arial"/>
                <a:ea typeface="Arial"/>
                <a:cs typeface="Arial"/>
              </a:defRPr>
            </a:lvl9pPr>
          </a:lstStyle>
          <a:p>
            <a:pPr>
              <a:buNone/>
              <a:defRPr sz="1125">
                <a:solidFill>
                  <a:srgbClr val="526176"/>
                </a:solidFill>
                <a:latin typeface="Arial"/>
                <a:ea typeface="Arial"/>
                <a:cs typeface="Arial"/>
              </a:defRPr>
            </a:pPr>
            <a:r>
              <a:rPr sz="1125">
                <a:solidFill>
                  <a:srgbClr val="526176"/>
                </a:solidFill>
                <a:latin typeface="Arial"/>
                <a:ea typeface="Arial"/>
                <a:cs typeface="Arial"/>
              </a:rPr>
              <a:t>Ảnh màn hình tổng quan từ dự án NTechs POS</a:t>
            </a:r>
          </a:p>
        </p:txBody>
      </p:sp>
      <p:sp>
        <p:nvSpPr>
          <p:cNvPr id="64" name="NTechs footer divider">
            <a:extLst>
              <a:ext uri="{FF2B5EF4-FFF2-40B4-BE49-F238E27FC236}">
                <a16:creationId xmlns:a16="http://schemas.microsoft.com/office/drawing/2014/main" id="{B6DBC7D7-6C81-4C5C-B969-318043047C92}"/>
              </a:ext>
            </a:extLst>
          </p:cNvPr>
          <p:cNvSpPr>
            <a:spLocks noGrp="1"/>
          </p:cNvSpPr>
          <p:nvPr/>
        </p:nvSpPr>
        <p:spPr>
          <a:xfrm>
            <a:off x="609600" y="6381750"/>
            <a:ext cx="10953750" cy="9525"/>
          </a:xfrm>
          <a:prstGeom prst="rect">
            <a:avLst/>
          </a:prstGeom>
          <a:solidFill>
            <a:srgbClr val="DAE1EC"/>
          </a:solidFill>
          <a:ln w="0">
            <a:noFill/>
          </a:ln>
        </p:spPr>
      </p:sp>
      <p:sp>
        <p:nvSpPr>
          <p:cNvPr id="65" name="NTechs company footer">
            <a:extLst>
              <a:ext uri="{FF2B5EF4-FFF2-40B4-BE49-F238E27FC236}">
                <a16:creationId xmlns:a16="http://schemas.microsoft.com/office/drawing/2014/main" id="{D85DE35F-C46D-4743-9DC6-5ACEA4E056BC}"/>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66" name="NTechs website footer">
            <a:extLst>
              <a:ext uri="{FF2B5EF4-FFF2-40B4-BE49-F238E27FC236}">
                <a16:creationId xmlns:a16="http://schemas.microsoft.com/office/drawing/2014/main" id="{66CB6EE3-BC88-49E7-8F96-52B4435B48E4}"/>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5"/>
              </a:rPr>
              <a:t>ntechs.vn</a:t>
            </a:r>
            <a:endParaRPr sz="1050"/>
          </a:p>
        </p:txBody>
      </p:sp>
      <p:sp>
        <p:nvSpPr>
          <p:cNvPr id="67" name="NTechs page number">
            <a:extLst>
              <a:ext uri="{FF2B5EF4-FFF2-40B4-BE49-F238E27FC236}">
                <a16:creationId xmlns:a16="http://schemas.microsoft.com/office/drawing/2014/main" id="{B4D75466-91D4-43AD-B902-C59DB4E308F8}"/>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20</a:t>
            </a:r>
            <a:endParaRPr sz="1200"/>
          </a:p>
        </p:txBody>
      </p:sp>
    </p:spTree>
    <p:extLst>
      <p:ext uri="{BB962C8B-B14F-4D97-AF65-F5344CB8AC3E}">
        <p14:creationId xmlns:p14="http://schemas.microsoft.com/office/powerpoint/2010/main" val="710373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Quy trình triển khai">
            <a:extLst>
              <a:ext uri="{FF2B5EF4-FFF2-40B4-BE49-F238E27FC236}">
                <a16:creationId xmlns:a16="http://schemas.microsoft.com/office/drawing/2014/main" id="{DD8063B4-37A1-4CA7-AD29-2593A01F0B8E}"/>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Quy trình triển khai</a:t>
            </a:r>
          </a:p>
        </p:txBody>
      </p:sp>
      <p:pic>
        <p:nvPicPr>
          <p:cNvPr id="2" name="Picture 1">
            <a:extLst>
              <a:ext uri="{FF2B5EF4-FFF2-40B4-BE49-F238E27FC236}">
                <a16:creationId xmlns:a16="http://schemas.microsoft.com/office/drawing/2014/main" id="{BB07E6D6-F3D1-408E-9946-76840FA48FB8}"/>
              </a:ext>
            </a:extLst>
          </p:cNvPr>
          <p:cNvPicPr>
            <a:picLocks noChangeAspect="1"/>
          </p:cNvPicPr>
          <p:nvPr/>
        </p:nvPicPr>
        <p:blipFill>
          <a:blip r:embed="rId3"/>
          <a:stretch/>
        </p:blipFill>
        <p:spPr>
          <a:xfrm>
            <a:off x="10620375" y="403456"/>
            <a:ext cx="952500" cy="564689"/>
          </a:xfrm>
          <a:prstGeom prst="rect">
            <a:avLst/>
          </a:prstGeom>
        </p:spPr>
      </p:pic>
      <p:sp>
        <p:nvSpPr>
          <p:cNvPr id="5" name="01  Khảo sát">
            <a:extLst>
              <a:ext uri="{FF2B5EF4-FFF2-40B4-BE49-F238E27FC236}">
                <a16:creationId xmlns:a16="http://schemas.microsoft.com/office/drawing/2014/main" id="{EA8A12AC-518A-418B-AA1A-ED7AD5254E84}"/>
              </a:ext>
            </a:extLst>
          </p:cNvPr>
          <p:cNvSpPr>
            <a:spLocks noGrp="1"/>
          </p:cNvSpPr>
          <p:nvPr/>
        </p:nvSpPr>
        <p:spPr>
          <a:xfrm>
            <a:off x="609600" y="1657350"/>
            <a:ext cx="4572000" cy="438150"/>
          </a:xfrm>
          <a:prstGeom prst="rect">
            <a:avLst/>
          </a:prstGeom>
          <a:noFill/>
          <a:ln w="0">
            <a:noFill/>
          </a:ln>
        </p:spPr>
        <p:txBody>
          <a:bodyPr wrap="square" lIns="0" tIns="0" rIns="0" bIns="0" anchor="t">
            <a:noAutofit/>
          </a:bodyPr>
          <a:lstStyle>
            <a:defPPr>
              <a:defRPr sz="2325" b="1">
                <a:solidFill>
                  <a:srgbClr val="1B4F9F"/>
                </a:solidFill>
                <a:latin typeface="Arial"/>
                <a:ea typeface="Arial"/>
                <a:cs typeface="Arial"/>
              </a:defRPr>
            </a:defPPr>
            <a:lvl1pPr>
              <a:buNone/>
              <a:defRPr sz="2325" b="1">
                <a:solidFill>
                  <a:srgbClr val="1B4F9F"/>
                </a:solidFill>
                <a:latin typeface="Arial"/>
                <a:ea typeface="Arial"/>
                <a:cs typeface="Arial"/>
              </a:defRPr>
            </a:lvl1pPr>
            <a:lvl2pPr>
              <a:buNone/>
              <a:defRPr sz="2325" b="1">
                <a:solidFill>
                  <a:srgbClr val="1B4F9F"/>
                </a:solidFill>
                <a:latin typeface="Arial"/>
                <a:ea typeface="Arial"/>
                <a:cs typeface="Arial"/>
              </a:defRPr>
            </a:lvl2pPr>
            <a:lvl3pPr>
              <a:buNone/>
              <a:defRPr sz="2325" b="1">
                <a:solidFill>
                  <a:srgbClr val="1B4F9F"/>
                </a:solidFill>
                <a:latin typeface="Arial"/>
                <a:ea typeface="Arial"/>
                <a:cs typeface="Arial"/>
              </a:defRPr>
            </a:lvl3pPr>
            <a:lvl4pPr>
              <a:buNone/>
              <a:defRPr sz="2325" b="1">
                <a:solidFill>
                  <a:srgbClr val="1B4F9F"/>
                </a:solidFill>
                <a:latin typeface="Arial"/>
                <a:ea typeface="Arial"/>
                <a:cs typeface="Arial"/>
              </a:defRPr>
            </a:lvl4pPr>
            <a:lvl5pPr>
              <a:buNone/>
              <a:defRPr sz="2325" b="1">
                <a:solidFill>
                  <a:srgbClr val="1B4F9F"/>
                </a:solidFill>
                <a:latin typeface="Arial"/>
                <a:ea typeface="Arial"/>
                <a:cs typeface="Arial"/>
              </a:defRPr>
            </a:lvl5pPr>
            <a:lvl6pPr>
              <a:buNone/>
              <a:defRPr sz="2325" b="1">
                <a:solidFill>
                  <a:srgbClr val="1B4F9F"/>
                </a:solidFill>
                <a:latin typeface="Arial"/>
                <a:ea typeface="Arial"/>
                <a:cs typeface="Arial"/>
              </a:defRPr>
            </a:lvl6pPr>
            <a:lvl7pPr>
              <a:buNone/>
              <a:defRPr sz="2325" b="1">
                <a:solidFill>
                  <a:srgbClr val="1B4F9F"/>
                </a:solidFill>
                <a:latin typeface="Arial"/>
                <a:ea typeface="Arial"/>
                <a:cs typeface="Arial"/>
              </a:defRPr>
            </a:lvl7pPr>
            <a:lvl8pPr>
              <a:buNone/>
              <a:defRPr sz="2325" b="1">
                <a:solidFill>
                  <a:srgbClr val="1B4F9F"/>
                </a:solidFill>
                <a:latin typeface="Arial"/>
                <a:ea typeface="Arial"/>
                <a:cs typeface="Arial"/>
              </a:defRPr>
            </a:lvl8pPr>
            <a:lvl9pPr>
              <a:buNone/>
              <a:defRPr sz="2325" b="1">
                <a:solidFill>
                  <a:srgbClr val="1B4F9F"/>
                </a:solidFill>
                <a:latin typeface="Arial"/>
                <a:ea typeface="Arial"/>
                <a:cs typeface="Arial"/>
              </a:defRPr>
            </a:lvl9pPr>
          </a:lstStyle>
          <a:p>
            <a:pPr>
              <a:buNone/>
              <a:defRPr sz="2325" b="1">
                <a:solidFill>
                  <a:srgbClr val="1B4F9F"/>
                </a:solidFill>
                <a:latin typeface="Arial"/>
                <a:ea typeface="Arial"/>
                <a:cs typeface="Arial"/>
              </a:defRPr>
            </a:pPr>
            <a:r>
              <a:rPr sz="2325" b="1">
                <a:solidFill>
                  <a:srgbClr val="1B4F9F"/>
                </a:solidFill>
                <a:latin typeface="Arial"/>
                <a:ea typeface="Arial"/>
                <a:cs typeface="Arial"/>
              </a:rPr>
              <a:t>01  Khảo sát</a:t>
            </a:r>
          </a:p>
        </p:txBody>
      </p:sp>
      <p:sp>
        <p:nvSpPr>
          <p:cNvPr id="6" name="Làm rõ nghiệp vụ, dữ liệu và tiêu chí nghiệm thu.">
            <a:extLst>
              <a:ext uri="{FF2B5EF4-FFF2-40B4-BE49-F238E27FC236}">
                <a16:creationId xmlns:a16="http://schemas.microsoft.com/office/drawing/2014/main" id="{1A5FA21A-EA94-470D-8782-D99176A94F2C}"/>
              </a:ext>
            </a:extLst>
          </p:cNvPr>
          <p:cNvSpPr>
            <a:spLocks noGrp="1"/>
          </p:cNvSpPr>
          <p:nvPr/>
        </p:nvSpPr>
        <p:spPr>
          <a:xfrm>
            <a:off x="5486400" y="1657350"/>
            <a:ext cx="5810250" cy="742950"/>
          </a:xfrm>
          <a:prstGeom prst="rect">
            <a:avLst/>
          </a:prstGeom>
          <a:noFill/>
          <a:ln w="0">
            <a:noFill/>
          </a:ln>
        </p:spPr>
        <p:txBody>
          <a:bodyPr wrap="square" lIns="0" tIns="0" rIns="0" bIns="0" anchor="t">
            <a:noAutofit/>
          </a:bodyPr>
          <a:lstStyle>
            <a:defPPr>
              <a:defRPr sz="2025" b="0">
                <a:solidFill>
                  <a:srgbClr val="526176"/>
                </a:solidFill>
                <a:latin typeface="Arial"/>
                <a:ea typeface="Arial"/>
                <a:cs typeface="Arial"/>
              </a:defRPr>
            </a:defPPr>
            <a:lvl1pPr>
              <a:buNone/>
              <a:defRPr sz="2025" b="0">
                <a:solidFill>
                  <a:srgbClr val="526176"/>
                </a:solidFill>
                <a:latin typeface="Arial"/>
                <a:ea typeface="Arial"/>
                <a:cs typeface="Arial"/>
              </a:defRPr>
            </a:lvl1pPr>
            <a:lvl2pPr>
              <a:buNone/>
              <a:defRPr sz="2025" b="0">
                <a:solidFill>
                  <a:srgbClr val="526176"/>
                </a:solidFill>
                <a:latin typeface="Arial"/>
                <a:ea typeface="Arial"/>
                <a:cs typeface="Arial"/>
              </a:defRPr>
            </a:lvl2pPr>
            <a:lvl3pPr>
              <a:buNone/>
              <a:defRPr sz="2025" b="0">
                <a:solidFill>
                  <a:srgbClr val="526176"/>
                </a:solidFill>
                <a:latin typeface="Arial"/>
                <a:ea typeface="Arial"/>
                <a:cs typeface="Arial"/>
              </a:defRPr>
            </a:lvl3pPr>
            <a:lvl4pPr>
              <a:buNone/>
              <a:defRPr sz="2025" b="0">
                <a:solidFill>
                  <a:srgbClr val="526176"/>
                </a:solidFill>
                <a:latin typeface="Arial"/>
                <a:ea typeface="Arial"/>
                <a:cs typeface="Arial"/>
              </a:defRPr>
            </a:lvl4pPr>
            <a:lvl5pPr>
              <a:buNone/>
              <a:defRPr sz="2025" b="0">
                <a:solidFill>
                  <a:srgbClr val="526176"/>
                </a:solidFill>
                <a:latin typeface="Arial"/>
                <a:ea typeface="Arial"/>
                <a:cs typeface="Arial"/>
              </a:defRPr>
            </a:lvl5pPr>
            <a:lvl6pPr>
              <a:buNone/>
              <a:defRPr sz="2025" b="0">
                <a:solidFill>
                  <a:srgbClr val="526176"/>
                </a:solidFill>
                <a:latin typeface="Arial"/>
                <a:ea typeface="Arial"/>
                <a:cs typeface="Arial"/>
              </a:defRPr>
            </a:lvl6pPr>
            <a:lvl7pPr>
              <a:buNone/>
              <a:defRPr sz="2025" b="0">
                <a:solidFill>
                  <a:srgbClr val="526176"/>
                </a:solidFill>
                <a:latin typeface="Arial"/>
                <a:ea typeface="Arial"/>
                <a:cs typeface="Arial"/>
              </a:defRPr>
            </a:lvl7pPr>
            <a:lvl8pPr>
              <a:buNone/>
              <a:defRPr sz="2025" b="0">
                <a:solidFill>
                  <a:srgbClr val="526176"/>
                </a:solidFill>
                <a:latin typeface="Arial"/>
                <a:ea typeface="Arial"/>
                <a:cs typeface="Arial"/>
              </a:defRPr>
            </a:lvl8pPr>
            <a:lvl9pPr>
              <a:buNone/>
              <a:defRPr sz="2025" b="0">
                <a:solidFill>
                  <a:srgbClr val="526176"/>
                </a:solidFill>
                <a:latin typeface="Arial"/>
                <a:ea typeface="Arial"/>
                <a:cs typeface="Arial"/>
              </a:defRPr>
            </a:lvl9pPr>
          </a:lstStyle>
          <a:p>
            <a:pPr>
              <a:buNone/>
              <a:defRPr sz="2025" b="0">
                <a:solidFill>
                  <a:srgbClr val="526176"/>
                </a:solidFill>
                <a:latin typeface="Arial"/>
                <a:ea typeface="Arial"/>
                <a:cs typeface="Arial"/>
              </a:defRPr>
            </a:pPr>
            <a:r>
              <a:rPr sz="2025" b="0">
                <a:solidFill>
                  <a:srgbClr val="526176"/>
                </a:solidFill>
                <a:latin typeface="Arial"/>
                <a:ea typeface="Arial"/>
                <a:cs typeface="Arial"/>
              </a:rPr>
              <a:t>Làm rõ nghiệp vụ, dữ liệu và tiêu chí nghiệm thu.</a:t>
            </a:r>
          </a:p>
        </p:txBody>
      </p:sp>
      <p:sp>
        <p:nvSpPr>
          <p:cNvPr id="7" name="02  Thiết kế giải pháp">
            <a:extLst>
              <a:ext uri="{FF2B5EF4-FFF2-40B4-BE49-F238E27FC236}">
                <a16:creationId xmlns:a16="http://schemas.microsoft.com/office/drawing/2014/main" id="{5967C34B-CEB5-4935-BA2E-E815AD87DD5E}"/>
              </a:ext>
            </a:extLst>
          </p:cNvPr>
          <p:cNvSpPr>
            <a:spLocks noGrp="1"/>
          </p:cNvSpPr>
          <p:nvPr/>
        </p:nvSpPr>
        <p:spPr>
          <a:xfrm>
            <a:off x="609600" y="2752725"/>
            <a:ext cx="4572000" cy="438150"/>
          </a:xfrm>
          <a:prstGeom prst="rect">
            <a:avLst/>
          </a:prstGeom>
          <a:noFill/>
          <a:ln w="0">
            <a:noFill/>
          </a:ln>
        </p:spPr>
        <p:txBody>
          <a:bodyPr wrap="square" lIns="0" tIns="0" rIns="0" bIns="0" anchor="t">
            <a:noAutofit/>
          </a:bodyPr>
          <a:lstStyle>
            <a:defPPr>
              <a:defRPr sz="2325" b="1">
                <a:solidFill>
                  <a:srgbClr val="1B4F9F"/>
                </a:solidFill>
                <a:latin typeface="Arial"/>
                <a:ea typeface="Arial"/>
                <a:cs typeface="Arial"/>
              </a:defRPr>
            </a:defPPr>
            <a:lvl1pPr>
              <a:buNone/>
              <a:defRPr sz="2325" b="1">
                <a:solidFill>
                  <a:srgbClr val="1B4F9F"/>
                </a:solidFill>
                <a:latin typeface="Arial"/>
                <a:ea typeface="Arial"/>
                <a:cs typeface="Arial"/>
              </a:defRPr>
            </a:lvl1pPr>
            <a:lvl2pPr>
              <a:buNone/>
              <a:defRPr sz="2325" b="1">
                <a:solidFill>
                  <a:srgbClr val="1B4F9F"/>
                </a:solidFill>
                <a:latin typeface="Arial"/>
                <a:ea typeface="Arial"/>
                <a:cs typeface="Arial"/>
              </a:defRPr>
            </a:lvl2pPr>
            <a:lvl3pPr>
              <a:buNone/>
              <a:defRPr sz="2325" b="1">
                <a:solidFill>
                  <a:srgbClr val="1B4F9F"/>
                </a:solidFill>
                <a:latin typeface="Arial"/>
                <a:ea typeface="Arial"/>
                <a:cs typeface="Arial"/>
              </a:defRPr>
            </a:lvl3pPr>
            <a:lvl4pPr>
              <a:buNone/>
              <a:defRPr sz="2325" b="1">
                <a:solidFill>
                  <a:srgbClr val="1B4F9F"/>
                </a:solidFill>
                <a:latin typeface="Arial"/>
                <a:ea typeface="Arial"/>
                <a:cs typeface="Arial"/>
              </a:defRPr>
            </a:lvl4pPr>
            <a:lvl5pPr>
              <a:buNone/>
              <a:defRPr sz="2325" b="1">
                <a:solidFill>
                  <a:srgbClr val="1B4F9F"/>
                </a:solidFill>
                <a:latin typeface="Arial"/>
                <a:ea typeface="Arial"/>
                <a:cs typeface="Arial"/>
              </a:defRPr>
            </a:lvl5pPr>
            <a:lvl6pPr>
              <a:buNone/>
              <a:defRPr sz="2325" b="1">
                <a:solidFill>
                  <a:srgbClr val="1B4F9F"/>
                </a:solidFill>
                <a:latin typeface="Arial"/>
                <a:ea typeface="Arial"/>
                <a:cs typeface="Arial"/>
              </a:defRPr>
            </a:lvl6pPr>
            <a:lvl7pPr>
              <a:buNone/>
              <a:defRPr sz="2325" b="1">
                <a:solidFill>
                  <a:srgbClr val="1B4F9F"/>
                </a:solidFill>
                <a:latin typeface="Arial"/>
                <a:ea typeface="Arial"/>
                <a:cs typeface="Arial"/>
              </a:defRPr>
            </a:lvl7pPr>
            <a:lvl8pPr>
              <a:buNone/>
              <a:defRPr sz="2325" b="1">
                <a:solidFill>
                  <a:srgbClr val="1B4F9F"/>
                </a:solidFill>
                <a:latin typeface="Arial"/>
                <a:ea typeface="Arial"/>
                <a:cs typeface="Arial"/>
              </a:defRPr>
            </a:lvl8pPr>
            <a:lvl9pPr>
              <a:buNone/>
              <a:defRPr sz="2325" b="1">
                <a:solidFill>
                  <a:srgbClr val="1B4F9F"/>
                </a:solidFill>
                <a:latin typeface="Arial"/>
                <a:ea typeface="Arial"/>
                <a:cs typeface="Arial"/>
              </a:defRPr>
            </a:lvl9pPr>
          </a:lstStyle>
          <a:p>
            <a:pPr>
              <a:buNone/>
              <a:defRPr sz="2325" b="1">
                <a:solidFill>
                  <a:srgbClr val="1B4F9F"/>
                </a:solidFill>
                <a:latin typeface="Arial"/>
                <a:ea typeface="Arial"/>
                <a:cs typeface="Arial"/>
              </a:defRPr>
            </a:pPr>
            <a:r>
              <a:rPr sz="2325" b="1">
                <a:solidFill>
                  <a:srgbClr val="1B4F9F"/>
                </a:solidFill>
                <a:latin typeface="Arial"/>
                <a:ea typeface="Arial"/>
                <a:cs typeface="Arial"/>
              </a:rPr>
              <a:t>02  Thiết kế giải pháp</a:t>
            </a:r>
          </a:p>
        </p:txBody>
      </p:sp>
      <p:sp>
        <p:nvSpPr>
          <p:cNvPr id="8" name="PRD, blueprint và prototype để thống nhất luồng sử dụng.">
            <a:extLst>
              <a:ext uri="{FF2B5EF4-FFF2-40B4-BE49-F238E27FC236}">
                <a16:creationId xmlns:a16="http://schemas.microsoft.com/office/drawing/2014/main" id="{C2678447-BB48-4239-B3B6-59C5E27C44F4}"/>
              </a:ext>
            </a:extLst>
          </p:cNvPr>
          <p:cNvSpPr>
            <a:spLocks noGrp="1"/>
          </p:cNvSpPr>
          <p:nvPr/>
        </p:nvSpPr>
        <p:spPr>
          <a:xfrm>
            <a:off x="5486400" y="2752725"/>
            <a:ext cx="5810250" cy="742950"/>
          </a:xfrm>
          <a:prstGeom prst="rect">
            <a:avLst/>
          </a:prstGeom>
          <a:noFill/>
          <a:ln w="0">
            <a:noFill/>
          </a:ln>
        </p:spPr>
        <p:txBody>
          <a:bodyPr wrap="square" lIns="0" tIns="0" rIns="0" bIns="0" anchor="t">
            <a:noAutofit/>
          </a:bodyPr>
          <a:lstStyle>
            <a:defPPr>
              <a:defRPr sz="2025" b="0">
                <a:solidFill>
                  <a:srgbClr val="526176"/>
                </a:solidFill>
                <a:latin typeface="Arial"/>
                <a:ea typeface="Arial"/>
                <a:cs typeface="Arial"/>
              </a:defRPr>
            </a:defPPr>
            <a:lvl1pPr>
              <a:buNone/>
              <a:defRPr sz="2025" b="0">
                <a:solidFill>
                  <a:srgbClr val="526176"/>
                </a:solidFill>
                <a:latin typeface="Arial"/>
                <a:ea typeface="Arial"/>
                <a:cs typeface="Arial"/>
              </a:defRPr>
            </a:lvl1pPr>
            <a:lvl2pPr>
              <a:buNone/>
              <a:defRPr sz="2025" b="0">
                <a:solidFill>
                  <a:srgbClr val="526176"/>
                </a:solidFill>
                <a:latin typeface="Arial"/>
                <a:ea typeface="Arial"/>
                <a:cs typeface="Arial"/>
              </a:defRPr>
            </a:lvl2pPr>
            <a:lvl3pPr>
              <a:buNone/>
              <a:defRPr sz="2025" b="0">
                <a:solidFill>
                  <a:srgbClr val="526176"/>
                </a:solidFill>
                <a:latin typeface="Arial"/>
                <a:ea typeface="Arial"/>
                <a:cs typeface="Arial"/>
              </a:defRPr>
            </a:lvl3pPr>
            <a:lvl4pPr>
              <a:buNone/>
              <a:defRPr sz="2025" b="0">
                <a:solidFill>
                  <a:srgbClr val="526176"/>
                </a:solidFill>
                <a:latin typeface="Arial"/>
                <a:ea typeface="Arial"/>
                <a:cs typeface="Arial"/>
              </a:defRPr>
            </a:lvl4pPr>
            <a:lvl5pPr>
              <a:buNone/>
              <a:defRPr sz="2025" b="0">
                <a:solidFill>
                  <a:srgbClr val="526176"/>
                </a:solidFill>
                <a:latin typeface="Arial"/>
                <a:ea typeface="Arial"/>
                <a:cs typeface="Arial"/>
              </a:defRPr>
            </a:lvl5pPr>
            <a:lvl6pPr>
              <a:buNone/>
              <a:defRPr sz="2025" b="0">
                <a:solidFill>
                  <a:srgbClr val="526176"/>
                </a:solidFill>
                <a:latin typeface="Arial"/>
                <a:ea typeface="Arial"/>
                <a:cs typeface="Arial"/>
              </a:defRPr>
            </a:lvl6pPr>
            <a:lvl7pPr>
              <a:buNone/>
              <a:defRPr sz="2025" b="0">
                <a:solidFill>
                  <a:srgbClr val="526176"/>
                </a:solidFill>
                <a:latin typeface="Arial"/>
                <a:ea typeface="Arial"/>
                <a:cs typeface="Arial"/>
              </a:defRPr>
            </a:lvl7pPr>
            <a:lvl8pPr>
              <a:buNone/>
              <a:defRPr sz="2025" b="0">
                <a:solidFill>
                  <a:srgbClr val="526176"/>
                </a:solidFill>
                <a:latin typeface="Arial"/>
                <a:ea typeface="Arial"/>
                <a:cs typeface="Arial"/>
              </a:defRPr>
            </a:lvl8pPr>
            <a:lvl9pPr>
              <a:buNone/>
              <a:defRPr sz="2025" b="0">
                <a:solidFill>
                  <a:srgbClr val="526176"/>
                </a:solidFill>
                <a:latin typeface="Arial"/>
                <a:ea typeface="Arial"/>
                <a:cs typeface="Arial"/>
              </a:defRPr>
            </a:lvl9pPr>
          </a:lstStyle>
          <a:p>
            <a:pPr>
              <a:buNone/>
              <a:defRPr sz="2025" b="0">
                <a:solidFill>
                  <a:srgbClr val="526176"/>
                </a:solidFill>
                <a:latin typeface="Arial"/>
                <a:ea typeface="Arial"/>
                <a:cs typeface="Arial"/>
              </a:defRPr>
            </a:pPr>
            <a:r>
              <a:rPr sz="2025" b="0">
                <a:solidFill>
                  <a:srgbClr val="526176"/>
                </a:solidFill>
                <a:latin typeface="Arial"/>
                <a:ea typeface="Arial"/>
                <a:cs typeface="Arial"/>
              </a:rPr>
              <a:t>PRD, blueprint và prototype để thống nhất luồng sử dụng.</a:t>
            </a:r>
          </a:p>
        </p:txBody>
      </p:sp>
      <p:sp>
        <p:nvSpPr>
          <p:cNvPr id="9" name="03  Phát triển và kiểm thử">
            <a:extLst>
              <a:ext uri="{FF2B5EF4-FFF2-40B4-BE49-F238E27FC236}">
                <a16:creationId xmlns:a16="http://schemas.microsoft.com/office/drawing/2014/main" id="{1106A436-EE38-42DA-8B36-911496E24F26}"/>
              </a:ext>
            </a:extLst>
          </p:cNvPr>
          <p:cNvSpPr>
            <a:spLocks noGrp="1"/>
          </p:cNvSpPr>
          <p:nvPr/>
        </p:nvSpPr>
        <p:spPr>
          <a:xfrm>
            <a:off x="609600" y="3848100"/>
            <a:ext cx="4572000" cy="438150"/>
          </a:xfrm>
          <a:prstGeom prst="rect">
            <a:avLst/>
          </a:prstGeom>
          <a:noFill/>
          <a:ln w="0">
            <a:noFill/>
          </a:ln>
        </p:spPr>
        <p:txBody>
          <a:bodyPr wrap="square" lIns="0" tIns="0" rIns="0" bIns="0" anchor="t">
            <a:noAutofit/>
          </a:bodyPr>
          <a:lstStyle>
            <a:defPPr>
              <a:defRPr sz="2325" b="1">
                <a:solidFill>
                  <a:srgbClr val="1B4F9F"/>
                </a:solidFill>
                <a:latin typeface="Arial"/>
                <a:ea typeface="Arial"/>
                <a:cs typeface="Arial"/>
              </a:defRPr>
            </a:defPPr>
            <a:lvl1pPr>
              <a:buNone/>
              <a:defRPr sz="2325" b="1">
                <a:solidFill>
                  <a:srgbClr val="1B4F9F"/>
                </a:solidFill>
                <a:latin typeface="Arial"/>
                <a:ea typeface="Arial"/>
                <a:cs typeface="Arial"/>
              </a:defRPr>
            </a:lvl1pPr>
            <a:lvl2pPr>
              <a:buNone/>
              <a:defRPr sz="2325" b="1">
                <a:solidFill>
                  <a:srgbClr val="1B4F9F"/>
                </a:solidFill>
                <a:latin typeface="Arial"/>
                <a:ea typeface="Arial"/>
                <a:cs typeface="Arial"/>
              </a:defRPr>
            </a:lvl2pPr>
            <a:lvl3pPr>
              <a:buNone/>
              <a:defRPr sz="2325" b="1">
                <a:solidFill>
                  <a:srgbClr val="1B4F9F"/>
                </a:solidFill>
                <a:latin typeface="Arial"/>
                <a:ea typeface="Arial"/>
                <a:cs typeface="Arial"/>
              </a:defRPr>
            </a:lvl3pPr>
            <a:lvl4pPr>
              <a:buNone/>
              <a:defRPr sz="2325" b="1">
                <a:solidFill>
                  <a:srgbClr val="1B4F9F"/>
                </a:solidFill>
                <a:latin typeface="Arial"/>
                <a:ea typeface="Arial"/>
                <a:cs typeface="Arial"/>
              </a:defRPr>
            </a:lvl4pPr>
            <a:lvl5pPr>
              <a:buNone/>
              <a:defRPr sz="2325" b="1">
                <a:solidFill>
                  <a:srgbClr val="1B4F9F"/>
                </a:solidFill>
                <a:latin typeface="Arial"/>
                <a:ea typeface="Arial"/>
                <a:cs typeface="Arial"/>
              </a:defRPr>
            </a:lvl5pPr>
            <a:lvl6pPr>
              <a:buNone/>
              <a:defRPr sz="2325" b="1">
                <a:solidFill>
                  <a:srgbClr val="1B4F9F"/>
                </a:solidFill>
                <a:latin typeface="Arial"/>
                <a:ea typeface="Arial"/>
                <a:cs typeface="Arial"/>
              </a:defRPr>
            </a:lvl6pPr>
            <a:lvl7pPr>
              <a:buNone/>
              <a:defRPr sz="2325" b="1">
                <a:solidFill>
                  <a:srgbClr val="1B4F9F"/>
                </a:solidFill>
                <a:latin typeface="Arial"/>
                <a:ea typeface="Arial"/>
                <a:cs typeface="Arial"/>
              </a:defRPr>
            </a:lvl7pPr>
            <a:lvl8pPr>
              <a:buNone/>
              <a:defRPr sz="2325" b="1">
                <a:solidFill>
                  <a:srgbClr val="1B4F9F"/>
                </a:solidFill>
                <a:latin typeface="Arial"/>
                <a:ea typeface="Arial"/>
                <a:cs typeface="Arial"/>
              </a:defRPr>
            </a:lvl8pPr>
            <a:lvl9pPr>
              <a:buNone/>
              <a:defRPr sz="2325" b="1">
                <a:solidFill>
                  <a:srgbClr val="1B4F9F"/>
                </a:solidFill>
                <a:latin typeface="Arial"/>
                <a:ea typeface="Arial"/>
                <a:cs typeface="Arial"/>
              </a:defRPr>
            </a:lvl9pPr>
          </a:lstStyle>
          <a:p>
            <a:pPr>
              <a:buNone/>
              <a:defRPr sz="2325" b="1">
                <a:solidFill>
                  <a:srgbClr val="1B4F9F"/>
                </a:solidFill>
                <a:latin typeface="Arial"/>
                <a:ea typeface="Arial"/>
                <a:cs typeface="Arial"/>
              </a:defRPr>
            </a:pPr>
            <a:r>
              <a:rPr sz="2325" b="1">
                <a:solidFill>
                  <a:srgbClr val="1B4F9F"/>
                </a:solidFill>
                <a:latin typeface="Arial"/>
                <a:ea typeface="Arial"/>
                <a:cs typeface="Arial"/>
              </a:rPr>
              <a:t>03  Phát triển và kiểm thử</a:t>
            </a:r>
          </a:p>
        </p:txBody>
      </p:sp>
      <p:sp>
        <p:nvSpPr>
          <p:cNvPr id="10" name="Giao theo đợt có phạm vi và điều kiện hoàn thành cụ thể.">
            <a:extLst>
              <a:ext uri="{FF2B5EF4-FFF2-40B4-BE49-F238E27FC236}">
                <a16:creationId xmlns:a16="http://schemas.microsoft.com/office/drawing/2014/main" id="{B34F911B-6431-4454-B59C-880C69D3DC79}"/>
              </a:ext>
            </a:extLst>
          </p:cNvPr>
          <p:cNvSpPr>
            <a:spLocks noGrp="1"/>
          </p:cNvSpPr>
          <p:nvPr/>
        </p:nvSpPr>
        <p:spPr>
          <a:xfrm>
            <a:off x="5486400" y="3848100"/>
            <a:ext cx="5810250" cy="742950"/>
          </a:xfrm>
          <a:prstGeom prst="rect">
            <a:avLst/>
          </a:prstGeom>
          <a:noFill/>
          <a:ln w="0">
            <a:noFill/>
          </a:ln>
        </p:spPr>
        <p:txBody>
          <a:bodyPr wrap="square" lIns="0" tIns="0" rIns="0" bIns="0" anchor="t">
            <a:noAutofit/>
          </a:bodyPr>
          <a:lstStyle>
            <a:defPPr>
              <a:defRPr sz="2025" b="0">
                <a:solidFill>
                  <a:srgbClr val="526176"/>
                </a:solidFill>
                <a:latin typeface="Arial"/>
                <a:ea typeface="Arial"/>
                <a:cs typeface="Arial"/>
              </a:defRPr>
            </a:defPPr>
            <a:lvl1pPr>
              <a:buNone/>
              <a:defRPr sz="2025" b="0">
                <a:solidFill>
                  <a:srgbClr val="526176"/>
                </a:solidFill>
                <a:latin typeface="Arial"/>
                <a:ea typeface="Arial"/>
                <a:cs typeface="Arial"/>
              </a:defRPr>
            </a:lvl1pPr>
            <a:lvl2pPr>
              <a:buNone/>
              <a:defRPr sz="2025" b="0">
                <a:solidFill>
                  <a:srgbClr val="526176"/>
                </a:solidFill>
                <a:latin typeface="Arial"/>
                <a:ea typeface="Arial"/>
                <a:cs typeface="Arial"/>
              </a:defRPr>
            </a:lvl2pPr>
            <a:lvl3pPr>
              <a:buNone/>
              <a:defRPr sz="2025" b="0">
                <a:solidFill>
                  <a:srgbClr val="526176"/>
                </a:solidFill>
                <a:latin typeface="Arial"/>
                <a:ea typeface="Arial"/>
                <a:cs typeface="Arial"/>
              </a:defRPr>
            </a:lvl3pPr>
            <a:lvl4pPr>
              <a:buNone/>
              <a:defRPr sz="2025" b="0">
                <a:solidFill>
                  <a:srgbClr val="526176"/>
                </a:solidFill>
                <a:latin typeface="Arial"/>
                <a:ea typeface="Arial"/>
                <a:cs typeface="Arial"/>
              </a:defRPr>
            </a:lvl4pPr>
            <a:lvl5pPr>
              <a:buNone/>
              <a:defRPr sz="2025" b="0">
                <a:solidFill>
                  <a:srgbClr val="526176"/>
                </a:solidFill>
                <a:latin typeface="Arial"/>
                <a:ea typeface="Arial"/>
                <a:cs typeface="Arial"/>
              </a:defRPr>
            </a:lvl5pPr>
            <a:lvl6pPr>
              <a:buNone/>
              <a:defRPr sz="2025" b="0">
                <a:solidFill>
                  <a:srgbClr val="526176"/>
                </a:solidFill>
                <a:latin typeface="Arial"/>
                <a:ea typeface="Arial"/>
                <a:cs typeface="Arial"/>
              </a:defRPr>
            </a:lvl6pPr>
            <a:lvl7pPr>
              <a:buNone/>
              <a:defRPr sz="2025" b="0">
                <a:solidFill>
                  <a:srgbClr val="526176"/>
                </a:solidFill>
                <a:latin typeface="Arial"/>
                <a:ea typeface="Arial"/>
                <a:cs typeface="Arial"/>
              </a:defRPr>
            </a:lvl7pPr>
            <a:lvl8pPr>
              <a:buNone/>
              <a:defRPr sz="2025" b="0">
                <a:solidFill>
                  <a:srgbClr val="526176"/>
                </a:solidFill>
                <a:latin typeface="Arial"/>
                <a:ea typeface="Arial"/>
                <a:cs typeface="Arial"/>
              </a:defRPr>
            </a:lvl8pPr>
            <a:lvl9pPr>
              <a:buNone/>
              <a:defRPr sz="2025" b="0">
                <a:solidFill>
                  <a:srgbClr val="526176"/>
                </a:solidFill>
                <a:latin typeface="Arial"/>
                <a:ea typeface="Arial"/>
                <a:cs typeface="Arial"/>
              </a:defRPr>
            </a:lvl9pPr>
          </a:lstStyle>
          <a:p>
            <a:pPr>
              <a:buNone/>
              <a:defRPr sz="2025" b="0">
                <a:solidFill>
                  <a:srgbClr val="526176"/>
                </a:solidFill>
                <a:latin typeface="Arial"/>
                <a:ea typeface="Arial"/>
                <a:cs typeface="Arial"/>
              </a:defRPr>
            </a:pPr>
            <a:r>
              <a:rPr sz="2025" b="0">
                <a:solidFill>
                  <a:srgbClr val="526176"/>
                </a:solidFill>
                <a:latin typeface="Arial"/>
                <a:ea typeface="Arial"/>
                <a:cs typeface="Arial"/>
              </a:rPr>
              <a:t>Giao theo đợt có phạm vi và điều kiện hoàn thành cụ thể.</a:t>
            </a:r>
          </a:p>
        </p:txBody>
      </p:sp>
      <p:sp>
        <p:nvSpPr>
          <p:cNvPr id="11" name="04  Triển khai và đồng hành">
            <a:extLst>
              <a:ext uri="{FF2B5EF4-FFF2-40B4-BE49-F238E27FC236}">
                <a16:creationId xmlns:a16="http://schemas.microsoft.com/office/drawing/2014/main" id="{ED5EB86C-0151-46FE-9FAC-7117A3A481E7}"/>
              </a:ext>
            </a:extLst>
          </p:cNvPr>
          <p:cNvSpPr>
            <a:spLocks noGrp="1"/>
          </p:cNvSpPr>
          <p:nvPr/>
        </p:nvSpPr>
        <p:spPr>
          <a:xfrm>
            <a:off x="609600" y="4943475"/>
            <a:ext cx="4572000" cy="438150"/>
          </a:xfrm>
          <a:prstGeom prst="rect">
            <a:avLst/>
          </a:prstGeom>
          <a:noFill/>
          <a:ln w="0">
            <a:noFill/>
          </a:ln>
        </p:spPr>
        <p:txBody>
          <a:bodyPr wrap="square" lIns="0" tIns="0" rIns="0" bIns="0" anchor="t">
            <a:noAutofit/>
          </a:bodyPr>
          <a:lstStyle>
            <a:defPPr>
              <a:defRPr sz="2325" b="1">
                <a:solidFill>
                  <a:srgbClr val="1B4F9F"/>
                </a:solidFill>
                <a:latin typeface="Arial"/>
                <a:ea typeface="Arial"/>
                <a:cs typeface="Arial"/>
              </a:defRPr>
            </a:defPPr>
            <a:lvl1pPr>
              <a:buNone/>
              <a:defRPr sz="2325" b="1">
                <a:solidFill>
                  <a:srgbClr val="1B4F9F"/>
                </a:solidFill>
                <a:latin typeface="Arial"/>
                <a:ea typeface="Arial"/>
                <a:cs typeface="Arial"/>
              </a:defRPr>
            </a:lvl1pPr>
            <a:lvl2pPr>
              <a:buNone/>
              <a:defRPr sz="2325" b="1">
                <a:solidFill>
                  <a:srgbClr val="1B4F9F"/>
                </a:solidFill>
                <a:latin typeface="Arial"/>
                <a:ea typeface="Arial"/>
                <a:cs typeface="Arial"/>
              </a:defRPr>
            </a:lvl2pPr>
            <a:lvl3pPr>
              <a:buNone/>
              <a:defRPr sz="2325" b="1">
                <a:solidFill>
                  <a:srgbClr val="1B4F9F"/>
                </a:solidFill>
                <a:latin typeface="Arial"/>
                <a:ea typeface="Arial"/>
                <a:cs typeface="Arial"/>
              </a:defRPr>
            </a:lvl3pPr>
            <a:lvl4pPr>
              <a:buNone/>
              <a:defRPr sz="2325" b="1">
                <a:solidFill>
                  <a:srgbClr val="1B4F9F"/>
                </a:solidFill>
                <a:latin typeface="Arial"/>
                <a:ea typeface="Arial"/>
                <a:cs typeface="Arial"/>
              </a:defRPr>
            </a:lvl4pPr>
            <a:lvl5pPr>
              <a:buNone/>
              <a:defRPr sz="2325" b="1">
                <a:solidFill>
                  <a:srgbClr val="1B4F9F"/>
                </a:solidFill>
                <a:latin typeface="Arial"/>
                <a:ea typeface="Arial"/>
                <a:cs typeface="Arial"/>
              </a:defRPr>
            </a:lvl5pPr>
            <a:lvl6pPr>
              <a:buNone/>
              <a:defRPr sz="2325" b="1">
                <a:solidFill>
                  <a:srgbClr val="1B4F9F"/>
                </a:solidFill>
                <a:latin typeface="Arial"/>
                <a:ea typeface="Arial"/>
                <a:cs typeface="Arial"/>
              </a:defRPr>
            </a:lvl6pPr>
            <a:lvl7pPr>
              <a:buNone/>
              <a:defRPr sz="2325" b="1">
                <a:solidFill>
                  <a:srgbClr val="1B4F9F"/>
                </a:solidFill>
                <a:latin typeface="Arial"/>
                <a:ea typeface="Arial"/>
                <a:cs typeface="Arial"/>
              </a:defRPr>
            </a:lvl7pPr>
            <a:lvl8pPr>
              <a:buNone/>
              <a:defRPr sz="2325" b="1">
                <a:solidFill>
                  <a:srgbClr val="1B4F9F"/>
                </a:solidFill>
                <a:latin typeface="Arial"/>
                <a:ea typeface="Arial"/>
                <a:cs typeface="Arial"/>
              </a:defRPr>
            </a:lvl8pPr>
            <a:lvl9pPr>
              <a:buNone/>
              <a:defRPr sz="2325" b="1">
                <a:solidFill>
                  <a:srgbClr val="1B4F9F"/>
                </a:solidFill>
                <a:latin typeface="Arial"/>
                <a:ea typeface="Arial"/>
                <a:cs typeface="Arial"/>
              </a:defRPr>
            </a:lvl9pPr>
          </a:lstStyle>
          <a:p>
            <a:pPr>
              <a:buNone/>
              <a:defRPr sz="2325" b="1">
                <a:solidFill>
                  <a:srgbClr val="1B4F9F"/>
                </a:solidFill>
                <a:latin typeface="Arial"/>
                <a:ea typeface="Arial"/>
                <a:cs typeface="Arial"/>
              </a:defRPr>
            </a:pPr>
            <a:r>
              <a:rPr sz="2325" b="1">
                <a:solidFill>
                  <a:srgbClr val="1B4F9F"/>
                </a:solidFill>
                <a:latin typeface="Arial"/>
                <a:ea typeface="Arial"/>
                <a:cs typeface="Arial"/>
              </a:rPr>
              <a:t>04  Triển khai và đồng hành</a:t>
            </a:r>
          </a:p>
        </p:txBody>
      </p:sp>
      <p:sp>
        <p:nvSpPr>
          <p:cNvPr id="12" name="Chuyển dữ liệu, hướng dẫn, giám sát và bảo trì.">
            <a:extLst>
              <a:ext uri="{FF2B5EF4-FFF2-40B4-BE49-F238E27FC236}">
                <a16:creationId xmlns:a16="http://schemas.microsoft.com/office/drawing/2014/main" id="{C9A65996-FB3C-4D48-A699-D1A1338741A9}"/>
              </a:ext>
            </a:extLst>
          </p:cNvPr>
          <p:cNvSpPr>
            <a:spLocks noGrp="1"/>
          </p:cNvSpPr>
          <p:nvPr/>
        </p:nvSpPr>
        <p:spPr>
          <a:xfrm>
            <a:off x="5486400" y="4943475"/>
            <a:ext cx="5810250" cy="742950"/>
          </a:xfrm>
          <a:prstGeom prst="rect">
            <a:avLst/>
          </a:prstGeom>
          <a:noFill/>
          <a:ln w="0">
            <a:noFill/>
          </a:ln>
        </p:spPr>
        <p:txBody>
          <a:bodyPr wrap="square" lIns="0" tIns="0" rIns="0" bIns="0" anchor="t">
            <a:noAutofit/>
          </a:bodyPr>
          <a:lstStyle>
            <a:defPPr>
              <a:defRPr sz="2025" b="0">
                <a:solidFill>
                  <a:srgbClr val="526176"/>
                </a:solidFill>
                <a:latin typeface="Arial"/>
                <a:ea typeface="Arial"/>
                <a:cs typeface="Arial"/>
              </a:defRPr>
            </a:defPPr>
            <a:lvl1pPr>
              <a:buNone/>
              <a:defRPr sz="2025" b="0">
                <a:solidFill>
                  <a:srgbClr val="526176"/>
                </a:solidFill>
                <a:latin typeface="Arial"/>
                <a:ea typeface="Arial"/>
                <a:cs typeface="Arial"/>
              </a:defRPr>
            </a:lvl1pPr>
            <a:lvl2pPr>
              <a:buNone/>
              <a:defRPr sz="2025" b="0">
                <a:solidFill>
                  <a:srgbClr val="526176"/>
                </a:solidFill>
                <a:latin typeface="Arial"/>
                <a:ea typeface="Arial"/>
                <a:cs typeface="Arial"/>
              </a:defRPr>
            </a:lvl2pPr>
            <a:lvl3pPr>
              <a:buNone/>
              <a:defRPr sz="2025" b="0">
                <a:solidFill>
                  <a:srgbClr val="526176"/>
                </a:solidFill>
                <a:latin typeface="Arial"/>
                <a:ea typeface="Arial"/>
                <a:cs typeface="Arial"/>
              </a:defRPr>
            </a:lvl3pPr>
            <a:lvl4pPr>
              <a:buNone/>
              <a:defRPr sz="2025" b="0">
                <a:solidFill>
                  <a:srgbClr val="526176"/>
                </a:solidFill>
                <a:latin typeface="Arial"/>
                <a:ea typeface="Arial"/>
                <a:cs typeface="Arial"/>
              </a:defRPr>
            </a:lvl4pPr>
            <a:lvl5pPr>
              <a:buNone/>
              <a:defRPr sz="2025" b="0">
                <a:solidFill>
                  <a:srgbClr val="526176"/>
                </a:solidFill>
                <a:latin typeface="Arial"/>
                <a:ea typeface="Arial"/>
                <a:cs typeface="Arial"/>
              </a:defRPr>
            </a:lvl5pPr>
            <a:lvl6pPr>
              <a:buNone/>
              <a:defRPr sz="2025" b="0">
                <a:solidFill>
                  <a:srgbClr val="526176"/>
                </a:solidFill>
                <a:latin typeface="Arial"/>
                <a:ea typeface="Arial"/>
                <a:cs typeface="Arial"/>
              </a:defRPr>
            </a:lvl6pPr>
            <a:lvl7pPr>
              <a:buNone/>
              <a:defRPr sz="2025" b="0">
                <a:solidFill>
                  <a:srgbClr val="526176"/>
                </a:solidFill>
                <a:latin typeface="Arial"/>
                <a:ea typeface="Arial"/>
                <a:cs typeface="Arial"/>
              </a:defRPr>
            </a:lvl7pPr>
            <a:lvl8pPr>
              <a:buNone/>
              <a:defRPr sz="2025" b="0">
                <a:solidFill>
                  <a:srgbClr val="526176"/>
                </a:solidFill>
                <a:latin typeface="Arial"/>
                <a:ea typeface="Arial"/>
                <a:cs typeface="Arial"/>
              </a:defRPr>
            </a:lvl8pPr>
            <a:lvl9pPr>
              <a:buNone/>
              <a:defRPr sz="2025" b="0">
                <a:solidFill>
                  <a:srgbClr val="526176"/>
                </a:solidFill>
                <a:latin typeface="Arial"/>
                <a:ea typeface="Arial"/>
                <a:cs typeface="Arial"/>
              </a:defRPr>
            </a:lvl9pPr>
          </a:lstStyle>
          <a:p>
            <a:pPr>
              <a:buNone/>
              <a:defRPr sz="2025" b="0">
                <a:solidFill>
                  <a:srgbClr val="526176"/>
                </a:solidFill>
                <a:latin typeface="Arial"/>
                <a:ea typeface="Arial"/>
                <a:cs typeface="Arial"/>
              </a:defRPr>
            </a:pPr>
            <a:r>
              <a:rPr sz="2025" b="0">
                <a:solidFill>
                  <a:srgbClr val="526176"/>
                </a:solidFill>
                <a:latin typeface="Arial"/>
                <a:ea typeface="Arial"/>
                <a:cs typeface="Arial"/>
              </a:rPr>
              <a:t>Chuyển dữ liệu, hướng dẫn, giám sát và bảo trì.</a:t>
            </a:r>
          </a:p>
        </p:txBody>
      </p:sp>
      <p:sp>
        <p:nvSpPr>
          <p:cNvPr id="14" name="NTechs footer divider">
            <a:extLst>
              <a:ext uri="{FF2B5EF4-FFF2-40B4-BE49-F238E27FC236}">
                <a16:creationId xmlns:a16="http://schemas.microsoft.com/office/drawing/2014/main" id="{1EDA9970-0234-4D53-AA7E-68398E88D190}"/>
              </a:ext>
            </a:extLst>
          </p:cNvPr>
          <p:cNvSpPr>
            <a:spLocks noGrp="1"/>
          </p:cNvSpPr>
          <p:nvPr/>
        </p:nvSpPr>
        <p:spPr>
          <a:xfrm>
            <a:off x="609600" y="6381750"/>
            <a:ext cx="10953750" cy="9525"/>
          </a:xfrm>
          <a:prstGeom prst="rect">
            <a:avLst/>
          </a:prstGeom>
          <a:solidFill>
            <a:srgbClr val="DAE1EC"/>
          </a:solidFill>
          <a:ln w="0">
            <a:noFill/>
          </a:ln>
        </p:spPr>
      </p:sp>
      <p:sp>
        <p:nvSpPr>
          <p:cNvPr id="15" name="NTechs company footer">
            <a:extLst>
              <a:ext uri="{FF2B5EF4-FFF2-40B4-BE49-F238E27FC236}">
                <a16:creationId xmlns:a16="http://schemas.microsoft.com/office/drawing/2014/main" id="{53676B79-51F3-4318-B4D9-1A4EFF6BCBB8}"/>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6" name="NTechs website footer">
            <a:extLst>
              <a:ext uri="{FF2B5EF4-FFF2-40B4-BE49-F238E27FC236}">
                <a16:creationId xmlns:a16="http://schemas.microsoft.com/office/drawing/2014/main" id="{25F70E97-4173-4D4E-B69A-95F504F0B426}"/>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7" name="NTechs page number">
            <a:extLst>
              <a:ext uri="{FF2B5EF4-FFF2-40B4-BE49-F238E27FC236}">
                <a16:creationId xmlns:a16="http://schemas.microsoft.com/office/drawing/2014/main" id="{9002E163-9FAB-4499-9117-89A5C05F7A6A}"/>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21</a:t>
            </a:r>
            <a:endParaRPr sz="1200"/>
          </a:p>
        </p:txBody>
      </p:sp>
    </p:spTree>
    <p:extLst>
      <p:ext uri="{BB962C8B-B14F-4D97-AF65-F5344CB8AC3E}">
        <p14:creationId xmlns:p14="http://schemas.microsoft.com/office/powerpoint/2010/main" val="1254137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Liên hệ NTechs">
            <a:extLst>
              <a:ext uri="{FF2B5EF4-FFF2-40B4-BE49-F238E27FC236}">
                <a16:creationId xmlns:a16="http://schemas.microsoft.com/office/drawing/2014/main" id="{61217F36-5F7B-4966-8F59-20E527C3A24F}"/>
              </a:ext>
            </a:extLst>
          </p:cNvPr>
          <p:cNvSpPr>
            <a:spLocks noGrp="1"/>
          </p:cNvSpPr>
          <p:nvPr/>
        </p:nvSpPr>
        <p:spPr>
          <a:xfrm>
            <a:off x="609600" y="571500"/>
            <a:ext cx="9858375" cy="857250"/>
          </a:xfrm>
          <a:prstGeom prst="rect">
            <a:avLst/>
          </a:prstGeom>
          <a:noFill/>
          <a:ln w="0">
            <a:noFill/>
          </a:ln>
        </p:spPr>
        <p:txBody>
          <a:bodyPr wrap="square" lIns="0" tIns="0" rIns="0" bIns="0" anchor="t">
            <a:noAutofit/>
          </a:bodyPr>
          <a:lstStyle>
            <a:defPPr>
              <a:defRPr sz="3225" b="1">
                <a:solidFill>
                  <a:srgbClr val="142D52"/>
                </a:solidFill>
                <a:latin typeface="Arial"/>
                <a:ea typeface="Arial"/>
                <a:cs typeface="Arial"/>
              </a:defRPr>
            </a:defPPr>
            <a:lvl1pPr>
              <a:buNone/>
              <a:defRPr sz="3225" b="1">
                <a:solidFill>
                  <a:srgbClr val="142D52"/>
                </a:solidFill>
                <a:latin typeface="Arial"/>
                <a:ea typeface="Arial"/>
                <a:cs typeface="Arial"/>
              </a:defRPr>
            </a:lvl1pPr>
            <a:lvl2pPr>
              <a:buNone/>
              <a:defRPr sz="3225" b="1">
                <a:solidFill>
                  <a:srgbClr val="142D52"/>
                </a:solidFill>
                <a:latin typeface="Arial"/>
                <a:ea typeface="Arial"/>
                <a:cs typeface="Arial"/>
              </a:defRPr>
            </a:lvl2pPr>
            <a:lvl3pPr>
              <a:buNone/>
              <a:defRPr sz="3225" b="1">
                <a:solidFill>
                  <a:srgbClr val="142D52"/>
                </a:solidFill>
                <a:latin typeface="Arial"/>
                <a:ea typeface="Arial"/>
                <a:cs typeface="Arial"/>
              </a:defRPr>
            </a:lvl3pPr>
            <a:lvl4pPr>
              <a:buNone/>
              <a:defRPr sz="3225" b="1">
                <a:solidFill>
                  <a:srgbClr val="142D52"/>
                </a:solidFill>
                <a:latin typeface="Arial"/>
                <a:ea typeface="Arial"/>
                <a:cs typeface="Arial"/>
              </a:defRPr>
            </a:lvl4pPr>
            <a:lvl5pPr>
              <a:buNone/>
              <a:defRPr sz="3225" b="1">
                <a:solidFill>
                  <a:srgbClr val="142D52"/>
                </a:solidFill>
                <a:latin typeface="Arial"/>
                <a:ea typeface="Arial"/>
                <a:cs typeface="Arial"/>
              </a:defRPr>
            </a:lvl5pPr>
            <a:lvl6pPr>
              <a:buNone/>
              <a:defRPr sz="3225" b="1">
                <a:solidFill>
                  <a:srgbClr val="142D52"/>
                </a:solidFill>
                <a:latin typeface="Arial"/>
                <a:ea typeface="Arial"/>
                <a:cs typeface="Arial"/>
              </a:defRPr>
            </a:lvl6pPr>
            <a:lvl7pPr>
              <a:buNone/>
              <a:defRPr sz="3225" b="1">
                <a:solidFill>
                  <a:srgbClr val="142D52"/>
                </a:solidFill>
                <a:latin typeface="Arial"/>
                <a:ea typeface="Arial"/>
                <a:cs typeface="Arial"/>
              </a:defRPr>
            </a:lvl7pPr>
            <a:lvl8pPr>
              <a:buNone/>
              <a:defRPr sz="3225" b="1">
                <a:solidFill>
                  <a:srgbClr val="142D52"/>
                </a:solidFill>
                <a:latin typeface="Arial"/>
                <a:ea typeface="Arial"/>
                <a:cs typeface="Arial"/>
              </a:defRPr>
            </a:lvl8pPr>
            <a:lvl9pPr>
              <a:buNone/>
              <a:defRPr sz="3225" b="1">
                <a:solidFill>
                  <a:srgbClr val="142D52"/>
                </a:solidFill>
                <a:latin typeface="Arial"/>
                <a:ea typeface="Arial"/>
                <a:cs typeface="Arial"/>
              </a:defRPr>
            </a:lvl9pPr>
          </a:lstStyle>
          <a:p>
            <a:pPr>
              <a:buNone/>
              <a:defRPr sz="3225" b="1">
                <a:solidFill>
                  <a:srgbClr val="142D52"/>
                </a:solidFill>
                <a:latin typeface="Arial"/>
                <a:ea typeface="Arial"/>
                <a:cs typeface="Arial"/>
              </a:defRPr>
            </a:pPr>
            <a:r>
              <a:rPr sz="3225" b="1">
                <a:solidFill>
                  <a:srgbClr val="142D52"/>
                </a:solidFill>
                <a:latin typeface="Arial"/>
                <a:ea typeface="Arial"/>
                <a:cs typeface="Arial"/>
              </a:rPr>
              <a:t>Liên hệ NTechs</a:t>
            </a:r>
          </a:p>
        </p:txBody>
      </p:sp>
      <p:pic>
        <p:nvPicPr>
          <p:cNvPr id="2" name="Picture 1">
            <a:extLst>
              <a:ext uri="{FF2B5EF4-FFF2-40B4-BE49-F238E27FC236}">
                <a16:creationId xmlns:a16="http://schemas.microsoft.com/office/drawing/2014/main" id="{BEA35DA1-777B-452B-AFF1-C419EB39904C}"/>
              </a:ext>
            </a:extLst>
          </p:cNvPr>
          <p:cNvPicPr>
            <a:picLocks noChangeAspect="1"/>
          </p:cNvPicPr>
          <p:nvPr/>
        </p:nvPicPr>
        <p:blipFill>
          <a:blip r:embed="rId3"/>
          <a:stretch/>
        </p:blipFill>
        <p:spPr>
          <a:xfrm>
            <a:off x="10620375" y="403456"/>
            <a:ext cx="952500" cy="564689"/>
          </a:xfrm>
          <a:prstGeom prst="rect">
            <a:avLst/>
          </a:prstGeom>
        </p:spPr>
      </p:pic>
      <p:sp>
        <p:nvSpPr>
          <p:cNvPr id="5" name="Cùng xây dựng phần mềm&#10;phù hợp với nghiệp vụ của bạn">
            <a:extLst>
              <a:ext uri="{FF2B5EF4-FFF2-40B4-BE49-F238E27FC236}">
                <a16:creationId xmlns:a16="http://schemas.microsoft.com/office/drawing/2014/main" id="{E80B809A-4D00-4720-8F16-E8C8252A5F75}"/>
              </a:ext>
            </a:extLst>
          </p:cNvPr>
          <p:cNvSpPr>
            <a:spLocks noGrp="1"/>
          </p:cNvSpPr>
          <p:nvPr/>
        </p:nvSpPr>
        <p:spPr>
          <a:xfrm>
            <a:off x="609600" y="1638300"/>
            <a:ext cx="10810875" cy="1257300"/>
          </a:xfrm>
          <a:prstGeom prst="rect">
            <a:avLst/>
          </a:prstGeom>
          <a:noFill/>
          <a:ln w="0">
            <a:noFill/>
          </a:ln>
        </p:spPr>
        <p:txBody>
          <a:bodyPr wrap="square" lIns="0" tIns="0" rIns="0" bIns="0" anchor="t">
            <a:noAutofit/>
          </a:bodyPr>
          <a:lstStyle>
            <a:defPPr>
              <a:defRPr sz="3600" b="1">
                <a:solidFill>
                  <a:srgbClr val="1B4F9F"/>
                </a:solidFill>
                <a:latin typeface="Arial"/>
                <a:ea typeface="Arial"/>
                <a:cs typeface="Arial"/>
              </a:defRPr>
            </a:defPPr>
            <a:lvl1pPr>
              <a:buNone/>
              <a:defRPr sz="3600" b="1">
                <a:solidFill>
                  <a:srgbClr val="1B4F9F"/>
                </a:solidFill>
                <a:latin typeface="Arial"/>
                <a:ea typeface="Arial"/>
                <a:cs typeface="Arial"/>
              </a:defRPr>
            </a:lvl1pPr>
            <a:lvl2pPr>
              <a:buNone/>
              <a:defRPr sz="3600" b="1">
                <a:solidFill>
                  <a:srgbClr val="1B4F9F"/>
                </a:solidFill>
                <a:latin typeface="Arial"/>
                <a:ea typeface="Arial"/>
                <a:cs typeface="Arial"/>
              </a:defRPr>
            </a:lvl2pPr>
            <a:lvl3pPr>
              <a:buNone/>
              <a:defRPr sz="3600" b="1">
                <a:solidFill>
                  <a:srgbClr val="1B4F9F"/>
                </a:solidFill>
                <a:latin typeface="Arial"/>
                <a:ea typeface="Arial"/>
                <a:cs typeface="Arial"/>
              </a:defRPr>
            </a:lvl3pPr>
            <a:lvl4pPr>
              <a:buNone/>
              <a:defRPr sz="3600" b="1">
                <a:solidFill>
                  <a:srgbClr val="1B4F9F"/>
                </a:solidFill>
                <a:latin typeface="Arial"/>
                <a:ea typeface="Arial"/>
                <a:cs typeface="Arial"/>
              </a:defRPr>
            </a:lvl4pPr>
            <a:lvl5pPr>
              <a:buNone/>
              <a:defRPr sz="3600" b="1">
                <a:solidFill>
                  <a:srgbClr val="1B4F9F"/>
                </a:solidFill>
                <a:latin typeface="Arial"/>
                <a:ea typeface="Arial"/>
                <a:cs typeface="Arial"/>
              </a:defRPr>
            </a:lvl5pPr>
            <a:lvl6pPr>
              <a:buNone/>
              <a:defRPr sz="3600" b="1">
                <a:solidFill>
                  <a:srgbClr val="1B4F9F"/>
                </a:solidFill>
                <a:latin typeface="Arial"/>
                <a:ea typeface="Arial"/>
                <a:cs typeface="Arial"/>
              </a:defRPr>
            </a:lvl6pPr>
            <a:lvl7pPr>
              <a:buNone/>
              <a:defRPr sz="3600" b="1">
                <a:solidFill>
                  <a:srgbClr val="1B4F9F"/>
                </a:solidFill>
                <a:latin typeface="Arial"/>
                <a:ea typeface="Arial"/>
                <a:cs typeface="Arial"/>
              </a:defRPr>
            </a:lvl7pPr>
            <a:lvl8pPr>
              <a:buNone/>
              <a:defRPr sz="3600" b="1">
                <a:solidFill>
                  <a:srgbClr val="1B4F9F"/>
                </a:solidFill>
                <a:latin typeface="Arial"/>
                <a:ea typeface="Arial"/>
                <a:cs typeface="Arial"/>
              </a:defRPr>
            </a:lvl8pPr>
            <a:lvl9pPr>
              <a:buNone/>
              <a:defRPr sz="3600" b="1">
                <a:solidFill>
                  <a:srgbClr val="1B4F9F"/>
                </a:solidFill>
                <a:latin typeface="Arial"/>
                <a:ea typeface="Arial"/>
                <a:cs typeface="Arial"/>
              </a:defRPr>
            </a:lvl9pPr>
          </a:lstStyle>
          <a:p>
            <a:pPr>
              <a:buNone/>
              <a:defRPr sz="3600" b="1">
                <a:solidFill>
                  <a:srgbClr val="1B4F9F"/>
                </a:solidFill>
                <a:latin typeface="Arial"/>
                <a:ea typeface="Arial"/>
                <a:cs typeface="Arial"/>
              </a:defRPr>
            </a:pPr>
            <a:r>
              <a:rPr sz="3600" b="1">
                <a:solidFill>
                  <a:srgbClr val="1B4F9F"/>
                </a:solidFill>
                <a:latin typeface="Arial"/>
                <a:ea typeface="Arial"/>
                <a:cs typeface="Arial"/>
              </a:rPr>
              <a:t>Cùng xây dựng phần mềm</a:t>
            </a:r>
          </a:p>
          <a:p>
            <a:pPr>
              <a:buNone/>
              <a:defRPr sz="3600" b="1">
                <a:solidFill>
                  <a:srgbClr val="1B4F9F"/>
                </a:solidFill>
                <a:latin typeface="Arial"/>
                <a:ea typeface="Arial"/>
                <a:cs typeface="Arial"/>
              </a:defRPr>
            </a:pPr>
            <a:r>
              <a:rPr sz="3600" b="1">
                <a:solidFill>
                  <a:srgbClr val="1B4F9F"/>
                </a:solidFill>
                <a:latin typeface="Arial"/>
                <a:ea typeface="Arial"/>
                <a:cs typeface="Arial"/>
              </a:rPr>
              <a:t>phù hợp với nghiệp vụ của bạn</a:t>
            </a:r>
          </a:p>
        </p:txBody>
      </p:sp>
      <p:sp>
        <p:nvSpPr>
          <p:cNvPr id="6" name="Công ty Cổ phần Công nghệ NTechs Việt Nam">
            <a:extLst>
              <a:ext uri="{FF2B5EF4-FFF2-40B4-BE49-F238E27FC236}">
                <a16:creationId xmlns:a16="http://schemas.microsoft.com/office/drawing/2014/main" id="{BCE5E9F7-885A-4682-9CFA-BAEE3A4DA424}"/>
              </a:ext>
            </a:extLst>
          </p:cNvPr>
          <p:cNvSpPr>
            <a:spLocks noGrp="1"/>
          </p:cNvSpPr>
          <p:nvPr/>
        </p:nvSpPr>
        <p:spPr>
          <a:xfrm>
            <a:off x="609600" y="3381375"/>
            <a:ext cx="10620375" cy="457200"/>
          </a:xfrm>
          <a:prstGeom prst="rect">
            <a:avLst/>
          </a:prstGeom>
          <a:noFill/>
          <a:ln w="0">
            <a:noFill/>
          </a:ln>
        </p:spPr>
        <p:txBody>
          <a:bodyPr wrap="square" lIns="0" tIns="0" rIns="0" bIns="0" anchor="t">
            <a:noAutofit/>
          </a:bodyPr>
          <a:lstStyle>
            <a:defPPr>
              <a:defRPr sz="2250" b="1">
                <a:solidFill>
                  <a:srgbClr val="142D52"/>
                </a:solidFill>
                <a:latin typeface="Arial"/>
                <a:ea typeface="Arial"/>
                <a:cs typeface="Arial"/>
              </a:defRPr>
            </a:defPPr>
            <a:lvl1pPr>
              <a:buNone/>
              <a:defRPr sz="2250" b="1">
                <a:solidFill>
                  <a:srgbClr val="142D52"/>
                </a:solidFill>
                <a:latin typeface="Arial"/>
                <a:ea typeface="Arial"/>
                <a:cs typeface="Arial"/>
              </a:defRPr>
            </a:lvl1pPr>
            <a:lvl2pPr>
              <a:buNone/>
              <a:defRPr sz="2250" b="1">
                <a:solidFill>
                  <a:srgbClr val="142D52"/>
                </a:solidFill>
                <a:latin typeface="Arial"/>
                <a:ea typeface="Arial"/>
                <a:cs typeface="Arial"/>
              </a:defRPr>
            </a:lvl2pPr>
            <a:lvl3pPr>
              <a:buNone/>
              <a:defRPr sz="2250" b="1">
                <a:solidFill>
                  <a:srgbClr val="142D52"/>
                </a:solidFill>
                <a:latin typeface="Arial"/>
                <a:ea typeface="Arial"/>
                <a:cs typeface="Arial"/>
              </a:defRPr>
            </a:lvl3pPr>
            <a:lvl4pPr>
              <a:buNone/>
              <a:defRPr sz="2250" b="1">
                <a:solidFill>
                  <a:srgbClr val="142D52"/>
                </a:solidFill>
                <a:latin typeface="Arial"/>
                <a:ea typeface="Arial"/>
                <a:cs typeface="Arial"/>
              </a:defRPr>
            </a:lvl4pPr>
            <a:lvl5pPr>
              <a:buNone/>
              <a:defRPr sz="2250" b="1">
                <a:solidFill>
                  <a:srgbClr val="142D52"/>
                </a:solidFill>
                <a:latin typeface="Arial"/>
                <a:ea typeface="Arial"/>
                <a:cs typeface="Arial"/>
              </a:defRPr>
            </a:lvl5pPr>
            <a:lvl6pPr>
              <a:buNone/>
              <a:defRPr sz="2250" b="1">
                <a:solidFill>
                  <a:srgbClr val="142D52"/>
                </a:solidFill>
                <a:latin typeface="Arial"/>
                <a:ea typeface="Arial"/>
                <a:cs typeface="Arial"/>
              </a:defRPr>
            </a:lvl6pPr>
            <a:lvl7pPr>
              <a:buNone/>
              <a:defRPr sz="2250" b="1">
                <a:solidFill>
                  <a:srgbClr val="142D52"/>
                </a:solidFill>
                <a:latin typeface="Arial"/>
                <a:ea typeface="Arial"/>
                <a:cs typeface="Arial"/>
              </a:defRPr>
            </a:lvl7pPr>
            <a:lvl8pPr>
              <a:buNone/>
              <a:defRPr sz="2250" b="1">
                <a:solidFill>
                  <a:srgbClr val="142D52"/>
                </a:solidFill>
                <a:latin typeface="Arial"/>
                <a:ea typeface="Arial"/>
                <a:cs typeface="Arial"/>
              </a:defRPr>
            </a:lvl8pPr>
            <a:lvl9pPr>
              <a:buNone/>
              <a:defRPr sz="2250" b="1">
                <a:solidFill>
                  <a:srgbClr val="142D52"/>
                </a:solidFill>
                <a:latin typeface="Arial"/>
                <a:ea typeface="Arial"/>
                <a:cs typeface="Arial"/>
              </a:defRPr>
            </a:lvl9pPr>
          </a:lstStyle>
          <a:p>
            <a:pPr>
              <a:buNone/>
              <a:defRPr sz="2250" b="1">
                <a:solidFill>
                  <a:srgbClr val="142D52"/>
                </a:solidFill>
                <a:latin typeface="Arial"/>
                <a:ea typeface="Arial"/>
                <a:cs typeface="Arial"/>
              </a:defRPr>
            </a:pPr>
            <a:r>
              <a:rPr sz="2250" b="1">
                <a:solidFill>
                  <a:srgbClr val="142D52"/>
                </a:solidFill>
                <a:latin typeface="Arial"/>
                <a:ea typeface="Arial"/>
                <a:cs typeface="Arial"/>
              </a:rPr>
              <a:t>Công ty Cổ phần Công nghệ NTechs Việt Nam</a:t>
            </a:r>
          </a:p>
        </p:txBody>
      </p:sp>
      <p:sp>
        <p:nvSpPr>
          <p:cNvPr id="7" name="0969 464 154">
            <a:extLst>
              <a:ext uri="{FF2B5EF4-FFF2-40B4-BE49-F238E27FC236}">
                <a16:creationId xmlns:a16="http://schemas.microsoft.com/office/drawing/2014/main" id="{5F4660DD-BB07-4BF8-AAA1-37C556CF40B2}"/>
              </a:ext>
            </a:extLst>
          </p:cNvPr>
          <p:cNvSpPr>
            <a:spLocks noGrp="1"/>
          </p:cNvSpPr>
          <p:nvPr/>
        </p:nvSpPr>
        <p:spPr>
          <a:xfrm>
            <a:off x="609600" y="4219575"/>
            <a:ext cx="5238750" cy="552450"/>
          </a:xfrm>
          <a:prstGeom prst="rect">
            <a:avLst/>
          </a:prstGeom>
          <a:noFill/>
          <a:ln w="0">
            <a:noFill/>
          </a:ln>
        </p:spPr>
        <p:txBody>
          <a:bodyPr wrap="square" lIns="0" tIns="0" rIns="0" bIns="0" anchor="t">
            <a:noAutofit/>
          </a:bodyPr>
          <a:lstStyle>
            <a:defPPr>
              <a:defRPr sz="2925" b="1">
                <a:solidFill>
                  <a:srgbClr val="F45123"/>
                </a:solidFill>
                <a:latin typeface="Arial"/>
                <a:ea typeface="Arial"/>
                <a:cs typeface="Arial"/>
              </a:defRPr>
            </a:defPPr>
            <a:lvl1pPr>
              <a:buNone/>
              <a:defRPr sz="2925" b="1">
                <a:solidFill>
                  <a:srgbClr val="F45123"/>
                </a:solidFill>
                <a:latin typeface="Arial"/>
                <a:ea typeface="Arial"/>
                <a:cs typeface="Arial"/>
              </a:defRPr>
            </a:lvl1pPr>
            <a:lvl2pPr>
              <a:buNone/>
              <a:defRPr sz="2925" b="1">
                <a:solidFill>
                  <a:srgbClr val="F45123"/>
                </a:solidFill>
                <a:latin typeface="Arial"/>
                <a:ea typeface="Arial"/>
                <a:cs typeface="Arial"/>
              </a:defRPr>
            </a:lvl2pPr>
            <a:lvl3pPr>
              <a:buNone/>
              <a:defRPr sz="2925" b="1">
                <a:solidFill>
                  <a:srgbClr val="F45123"/>
                </a:solidFill>
                <a:latin typeface="Arial"/>
                <a:ea typeface="Arial"/>
                <a:cs typeface="Arial"/>
              </a:defRPr>
            </a:lvl3pPr>
            <a:lvl4pPr>
              <a:buNone/>
              <a:defRPr sz="2925" b="1">
                <a:solidFill>
                  <a:srgbClr val="F45123"/>
                </a:solidFill>
                <a:latin typeface="Arial"/>
                <a:ea typeface="Arial"/>
                <a:cs typeface="Arial"/>
              </a:defRPr>
            </a:lvl4pPr>
            <a:lvl5pPr>
              <a:buNone/>
              <a:defRPr sz="2925" b="1">
                <a:solidFill>
                  <a:srgbClr val="F45123"/>
                </a:solidFill>
                <a:latin typeface="Arial"/>
                <a:ea typeface="Arial"/>
                <a:cs typeface="Arial"/>
              </a:defRPr>
            </a:lvl5pPr>
            <a:lvl6pPr>
              <a:buNone/>
              <a:defRPr sz="2925" b="1">
                <a:solidFill>
                  <a:srgbClr val="F45123"/>
                </a:solidFill>
                <a:latin typeface="Arial"/>
                <a:ea typeface="Arial"/>
                <a:cs typeface="Arial"/>
              </a:defRPr>
            </a:lvl6pPr>
            <a:lvl7pPr>
              <a:buNone/>
              <a:defRPr sz="2925" b="1">
                <a:solidFill>
                  <a:srgbClr val="F45123"/>
                </a:solidFill>
                <a:latin typeface="Arial"/>
                <a:ea typeface="Arial"/>
                <a:cs typeface="Arial"/>
              </a:defRPr>
            </a:lvl7pPr>
            <a:lvl8pPr>
              <a:buNone/>
              <a:defRPr sz="2925" b="1">
                <a:solidFill>
                  <a:srgbClr val="F45123"/>
                </a:solidFill>
                <a:latin typeface="Arial"/>
                <a:ea typeface="Arial"/>
                <a:cs typeface="Arial"/>
              </a:defRPr>
            </a:lvl8pPr>
            <a:lvl9pPr>
              <a:buNone/>
              <a:defRPr sz="2925" b="1">
                <a:solidFill>
                  <a:srgbClr val="F45123"/>
                </a:solidFill>
                <a:latin typeface="Arial"/>
                <a:ea typeface="Arial"/>
                <a:cs typeface="Arial"/>
              </a:defRPr>
            </a:lvl9pPr>
          </a:lstStyle>
          <a:p>
            <a:pPr>
              <a:buNone/>
              <a:defRPr sz="2925" b="1">
                <a:solidFill>
                  <a:srgbClr val="F45123"/>
                </a:solidFill>
                <a:latin typeface="Arial"/>
                <a:ea typeface="Arial"/>
                <a:cs typeface="Arial"/>
              </a:defRPr>
            </a:pPr>
            <a:r>
              <a:rPr sz="2925" b="1">
                <a:solidFill>
                  <a:srgbClr val="F45123"/>
                </a:solidFill>
                <a:latin typeface="Arial"/>
                <a:ea typeface="Arial"/>
                <a:cs typeface="Arial"/>
              </a:rPr>
              <a:t>0969 464 154</a:t>
            </a:r>
          </a:p>
        </p:txBody>
      </p:sp>
      <p:sp>
        <p:nvSpPr>
          <p:cNvPr id="8" name="ntechs.vn@gmail.com&#10;ntechs.vn">
            <a:extLst>
              <a:ext uri="{FF2B5EF4-FFF2-40B4-BE49-F238E27FC236}">
                <a16:creationId xmlns:a16="http://schemas.microsoft.com/office/drawing/2014/main" id="{3C106EE4-C753-4A78-AF99-70867A4448F0}"/>
              </a:ext>
            </a:extLst>
          </p:cNvPr>
          <p:cNvSpPr>
            <a:spLocks noGrp="1"/>
          </p:cNvSpPr>
          <p:nvPr/>
        </p:nvSpPr>
        <p:spPr>
          <a:xfrm>
            <a:off x="609600" y="5029200"/>
            <a:ext cx="4762500" cy="904875"/>
          </a:xfrm>
          <a:prstGeom prst="rect">
            <a:avLst/>
          </a:prstGeom>
          <a:noFill/>
          <a:ln w="0">
            <a:noFill/>
          </a:ln>
        </p:spPr>
        <p:txBody>
          <a:bodyPr wrap="square" lIns="0" tIns="0" rIns="0" bIns="0" anchor="t">
            <a:noAutofit/>
          </a:bodyPr>
          <a:lstStyle>
            <a:defPPr>
              <a:defRPr sz="2100" b="0">
                <a:solidFill>
                  <a:srgbClr val="526176"/>
                </a:solidFill>
                <a:latin typeface="Arial"/>
                <a:ea typeface="Arial"/>
                <a:cs typeface="Arial"/>
              </a:defRPr>
            </a:defPPr>
            <a:lvl1pPr>
              <a:buNone/>
              <a:defRPr sz="2100" b="0">
                <a:solidFill>
                  <a:srgbClr val="526176"/>
                </a:solidFill>
                <a:latin typeface="Arial"/>
                <a:ea typeface="Arial"/>
                <a:cs typeface="Arial"/>
              </a:defRPr>
            </a:lvl1pPr>
            <a:lvl2pPr>
              <a:buNone/>
              <a:defRPr sz="2100" b="0">
                <a:solidFill>
                  <a:srgbClr val="526176"/>
                </a:solidFill>
                <a:latin typeface="Arial"/>
                <a:ea typeface="Arial"/>
                <a:cs typeface="Arial"/>
              </a:defRPr>
            </a:lvl2pPr>
            <a:lvl3pPr>
              <a:buNone/>
              <a:defRPr sz="2100" b="0">
                <a:solidFill>
                  <a:srgbClr val="526176"/>
                </a:solidFill>
                <a:latin typeface="Arial"/>
                <a:ea typeface="Arial"/>
                <a:cs typeface="Arial"/>
              </a:defRPr>
            </a:lvl3pPr>
            <a:lvl4pPr>
              <a:buNone/>
              <a:defRPr sz="2100" b="0">
                <a:solidFill>
                  <a:srgbClr val="526176"/>
                </a:solidFill>
                <a:latin typeface="Arial"/>
                <a:ea typeface="Arial"/>
                <a:cs typeface="Arial"/>
              </a:defRPr>
            </a:lvl4pPr>
            <a:lvl5pPr>
              <a:buNone/>
              <a:defRPr sz="2100" b="0">
                <a:solidFill>
                  <a:srgbClr val="526176"/>
                </a:solidFill>
                <a:latin typeface="Arial"/>
                <a:ea typeface="Arial"/>
                <a:cs typeface="Arial"/>
              </a:defRPr>
            </a:lvl5pPr>
            <a:lvl6pPr>
              <a:buNone/>
              <a:defRPr sz="2100" b="0">
                <a:solidFill>
                  <a:srgbClr val="526176"/>
                </a:solidFill>
                <a:latin typeface="Arial"/>
                <a:ea typeface="Arial"/>
                <a:cs typeface="Arial"/>
              </a:defRPr>
            </a:lvl6pPr>
            <a:lvl7pPr>
              <a:buNone/>
              <a:defRPr sz="2100" b="0">
                <a:solidFill>
                  <a:srgbClr val="526176"/>
                </a:solidFill>
                <a:latin typeface="Arial"/>
                <a:ea typeface="Arial"/>
                <a:cs typeface="Arial"/>
              </a:defRPr>
            </a:lvl7pPr>
            <a:lvl8pPr>
              <a:buNone/>
              <a:defRPr sz="2100" b="0">
                <a:solidFill>
                  <a:srgbClr val="526176"/>
                </a:solidFill>
                <a:latin typeface="Arial"/>
                <a:ea typeface="Arial"/>
                <a:cs typeface="Arial"/>
              </a:defRPr>
            </a:lvl8pPr>
            <a:lvl9pPr>
              <a:buNone/>
              <a:defRPr sz="2100" b="0">
                <a:solidFill>
                  <a:srgbClr val="526176"/>
                </a:solidFill>
                <a:latin typeface="Arial"/>
                <a:ea typeface="Arial"/>
                <a:cs typeface="Arial"/>
              </a:defRPr>
            </a:lvl9pPr>
          </a:lstStyle>
          <a:p>
            <a:pPr>
              <a:buNone/>
              <a:defRPr sz="2100" b="0">
                <a:solidFill>
                  <a:srgbClr val="526176"/>
                </a:solidFill>
                <a:latin typeface="Arial"/>
                <a:ea typeface="Arial"/>
                <a:cs typeface="Arial"/>
              </a:defRPr>
            </a:pPr>
            <a:r>
              <a:rPr sz="2100" b="0" dirty="0">
                <a:solidFill>
                  <a:srgbClr val="526176"/>
                </a:solidFill>
                <a:latin typeface="Arial"/>
                <a:ea typeface="Arial"/>
                <a:cs typeface="Arial"/>
              </a:rPr>
              <a:t>ntechs.vn@gmail.com</a:t>
            </a:r>
          </a:p>
          <a:p>
            <a:pPr>
              <a:buNone/>
              <a:defRPr sz="2100" b="0">
                <a:solidFill>
                  <a:srgbClr val="526176"/>
                </a:solidFill>
                <a:latin typeface="Arial"/>
                <a:ea typeface="Arial"/>
                <a:cs typeface="Arial"/>
              </a:defRPr>
            </a:pPr>
            <a:r>
              <a:rPr sz="2100" b="0" dirty="0">
                <a:solidFill>
                  <a:srgbClr val="526176"/>
                </a:solidFill>
                <a:latin typeface="Arial"/>
                <a:ea typeface="Arial"/>
                <a:cs typeface="Arial"/>
              </a:rPr>
              <a:t>ntechs.vn</a:t>
            </a:r>
          </a:p>
        </p:txBody>
      </p:sp>
      <p:sp>
        <p:nvSpPr>
          <p:cNvPr id="9" name="Tòa CT3&#10;KĐT Bắc Linh Đàm, Hà Nội">
            <a:extLst>
              <a:ext uri="{FF2B5EF4-FFF2-40B4-BE49-F238E27FC236}">
                <a16:creationId xmlns:a16="http://schemas.microsoft.com/office/drawing/2014/main" id="{1DD24311-9B12-4B1F-B697-358974DE8EBB}"/>
              </a:ext>
            </a:extLst>
          </p:cNvPr>
          <p:cNvSpPr>
            <a:spLocks noGrp="1"/>
          </p:cNvSpPr>
          <p:nvPr/>
        </p:nvSpPr>
        <p:spPr>
          <a:xfrm>
            <a:off x="6391275" y="5029200"/>
            <a:ext cx="5048250" cy="904875"/>
          </a:xfrm>
          <a:prstGeom prst="rect">
            <a:avLst/>
          </a:prstGeom>
          <a:noFill/>
          <a:ln w="0">
            <a:noFill/>
          </a:ln>
        </p:spPr>
        <p:txBody>
          <a:bodyPr wrap="square" lIns="0" tIns="0" rIns="0" bIns="0" anchor="t">
            <a:noAutofit/>
          </a:bodyPr>
          <a:lstStyle>
            <a:defPPr>
              <a:defRPr sz="2100" b="0">
                <a:solidFill>
                  <a:srgbClr val="526176"/>
                </a:solidFill>
                <a:latin typeface="Arial"/>
                <a:ea typeface="Arial"/>
                <a:cs typeface="Arial"/>
              </a:defRPr>
            </a:defPPr>
            <a:lvl1pPr>
              <a:buNone/>
              <a:defRPr sz="2100" b="0">
                <a:solidFill>
                  <a:srgbClr val="526176"/>
                </a:solidFill>
                <a:latin typeface="Arial"/>
                <a:ea typeface="Arial"/>
                <a:cs typeface="Arial"/>
              </a:defRPr>
            </a:lvl1pPr>
            <a:lvl2pPr>
              <a:buNone/>
              <a:defRPr sz="2100" b="0">
                <a:solidFill>
                  <a:srgbClr val="526176"/>
                </a:solidFill>
                <a:latin typeface="Arial"/>
                <a:ea typeface="Arial"/>
                <a:cs typeface="Arial"/>
              </a:defRPr>
            </a:lvl2pPr>
            <a:lvl3pPr>
              <a:buNone/>
              <a:defRPr sz="2100" b="0">
                <a:solidFill>
                  <a:srgbClr val="526176"/>
                </a:solidFill>
                <a:latin typeface="Arial"/>
                <a:ea typeface="Arial"/>
                <a:cs typeface="Arial"/>
              </a:defRPr>
            </a:lvl3pPr>
            <a:lvl4pPr>
              <a:buNone/>
              <a:defRPr sz="2100" b="0">
                <a:solidFill>
                  <a:srgbClr val="526176"/>
                </a:solidFill>
                <a:latin typeface="Arial"/>
                <a:ea typeface="Arial"/>
                <a:cs typeface="Arial"/>
              </a:defRPr>
            </a:lvl4pPr>
            <a:lvl5pPr>
              <a:buNone/>
              <a:defRPr sz="2100" b="0">
                <a:solidFill>
                  <a:srgbClr val="526176"/>
                </a:solidFill>
                <a:latin typeface="Arial"/>
                <a:ea typeface="Arial"/>
                <a:cs typeface="Arial"/>
              </a:defRPr>
            </a:lvl5pPr>
            <a:lvl6pPr>
              <a:buNone/>
              <a:defRPr sz="2100" b="0">
                <a:solidFill>
                  <a:srgbClr val="526176"/>
                </a:solidFill>
                <a:latin typeface="Arial"/>
                <a:ea typeface="Arial"/>
                <a:cs typeface="Arial"/>
              </a:defRPr>
            </a:lvl6pPr>
            <a:lvl7pPr>
              <a:buNone/>
              <a:defRPr sz="2100" b="0">
                <a:solidFill>
                  <a:srgbClr val="526176"/>
                </a:solidFill>
                <a:latin typeface="Arial"/>
                <a:ea typeface="Arial"/>
                <a:cs typeface="Arial"/>
              </a:defRPr>
            </a:lvl7pPr>
            <a:lvl8pPr>
              <a:buNone/>
              <a:defRPr sz="2100" b="0">
                <a:solidFill>
                  <a:srgbClr val="526176"/>
                </a:solidFill>
                <a:latin typeface="Arial"/>
                <a:ea typeface="Arial"/>
                <a:cs typeface="Arial"/>
              </a:defRPr>
            </a:lvl8pPr>
            <a:lvl9pPr>
              <a:buNone/>
              <a:defRPr sz="2100" b="0">
                <a:solidFill>
                  <a:srgbClr val="526176"/>
                </a:solidFill>
                <a:latin typeface="Arial"/>
                <a:ea typeface="Arial"/>
                <a:cs typeface="Arial"/>
              </a:defRPr>
            </a:lvl9pPr>
          </a:lstStyle>
          <a:p>
            <a:pPr>
              <a:buNone/>
              <a:defRPr sz="2100" b="0">
                <a:solidFill>
                  <a:srgbClr val="526176"/>
                </a:solidFill>
                <a:latin typeface="Arial"/>
                <a:ea typeface="Arial"/>
                <a:cs typeface="Arial"/>
              </a:defRPr>
            </a:pPr>
            <a:r>
              <a:rPr sz="2100" b="0">
                <a:solidFill>
                  <a:srgbClr val="526176"/>
                </a:solidFill>
                <a:latin typeface="Arial"/>
                <a:ea typeface="Arial"/>
                <a:cs typeface="Arial"/>
              </a:rPr>
              <a:t>Tòa CT3</a:t>
            </a:r>
          </a:p>
          <a:p>
            <a:pPr>
              <a:buNone/>
              <a:defRPr sz="2100" b="0">
                <a:solidFill>
                  <a:srgbClr val="526176"/>
                </a:solidFill>
                <a:latin typeface="Arial"/>
                <a:ea typeface="Arial"/>
                <a:cs typeface="Arial"/>
              </a:defRPr>
            </a:pPr>
            <a:r>
              <a:rPr sz="2100" b="0">
                <a:solidFill>
                  <a:srgbClr val="526176"/>
                </a:solidFill>
                <a:latin typeface="Arial"/>
                <a:ea typeface="Arial"/>
                <a:cs typeface="Arial"/>
              </a:rPr>
              <a:t>KĐT Bắc Linh Đàm, Hà Nội</a:t>
            </a:r>
          </a:p>
        </p:txBody>
      </p:sp>
      <p:sp>
        <p:nvSpPr>
          <p:cNvPr id="11" name="NTechs footer divider">
            <a:extLst>
              <a:ext uri="{FF2B5EF4-FFF2-40B4-BE49-F238E27FC236}">
                <a16:creationId xmlns:a16="http://schemas.microsoft.com/office/drawing/2014/main" id="{96872EFE-B168-4980-A4CA-391C0048F0F0}"/>
              </a:ext>
            </a:extLst>
          </p:cNvPr>
          <p:cNvSpPr>
            <a:spLocks noGrp="1"/>
          </p:cNvSpPr>
          <p:nvPr/>
        </p:nvSpPr>
        <p:spPr>
          <a:xfrm>
            <a:off x="609600" y="6381750"/>
            <a:ext cx="10953750" cy="9525"/>
          </a:xfrm>
          <a:prstGeom prst="rect">
            <a:avLst/>
          </a:prstGeom>
          <a:solidFill>
            <a:srgbClr val="DAE1EC"/>
          </a:solidFill>
          <a:ln w="0">
            <a:noFill/>
          </a:ln>
        </p:spPr>
      </p:sp>
      <p:sp>
        <p:nvSpPr>
          <p:cNvPr id="12" name="NTechs company footer">
            <a:extLst>
              <a:ext uri="{FF2B5EF4-FFF2-40B4-BE49-F238E27FC236}">
                <a16:creationId xmlns:a16="http://schemas.microsoft.com/office/drawing/2014/main" id="{2C3D564B-0AF9-4C79-A545-7C22E7AB4849}"/>
              </a:ext>
            </a:extLst>
          </p:cNvPr>
          <p:cNvSpPr>
            <a:spLocks noGrp="1"/>
          </p:cNvSpPr>
          <p:nvPr/>
        </p:nvSpPr>
        <p:spPr>
          <a:xfrm>
            <a:off x="609600" y="6505575"/>
            <a:ext cx="8001000" cy="209550"/>
          </a:xfrm>
          <a:prstGeom prst="rect">
            <a:avLst/>
          </a:prstGeom>
          <a:noFill/>
          <a:ln w="0">
            <a:noFill/>
          </a:ln>
        </p:spPr>
        <p:txBody>
          <a:bodyPr wrap="none" lIns="0" tIns="0" rIns="0" bIns="0" anchor="t">
            <a:noAutofit/>
          </a:bodyPr>
          <a:lstStyle/>
          <a:p>
            <a:pPr algn="l">
              <a:buNone/>
            </a:pPr>
            <a:r>
              <a:rPr sz="1050" b="0">
                <a:solidFill>
                  <a:srgbClr val="526176"/>
                </a:solidFill>
                <a:latin typeface="Arial"/>
                <a:ea typeface="Arial"/>
                <a:cs typeface="Arial"/>
              </a:rPr>
              <a:t>CÔNG TY CỔ PHẦN CÔNG NGHỆ NTECHS VIỆT NAM</a:t>
            </a:r>
            <a:endParaRPr sz="1050"/>
          </a:p>
        </p:txBody>
      </p:sp>
      <p:sp>
        <p:nvSpPr>
          <p:cNvPr id="13" name="NTechs website footer">
            <a:extLst>
              <a:ext uri="{FF2B5EF4-FFF2-40B4-BE49-F238E27FC236}">
                <a16:creationId xmlns:a16="http://schemas.microsoft.com/office/drawing/2014/main" id="{1038F9A3-8E5B-4AE0-9B2A-9E22952701E9}"/>
              </a:ext>
            </a:extLst>
          </p:cNvPr>
          <p:cNvSpPr>
            <a:spLocks noGrp="1"/>
          </p:cNvSpPr>
          <p:nvPr/>
        </p:nvSpPr>
        <p:spPr>
          <a:xfrm>
            <a:off x="9315450" y="6505575"/>
            <a:ext cx="1428750" cy="209550"/>
          </a:xfrm>
          <a:prstGeom prst="rect">
            <a:avLst/>
          </a:prstGeom>
          <a:noFill/>
          <a:ln w="0">
            <a:noFill/>
          </a:ln>
        </p:spPr>
        <p:txBody>
          <a:bodyPr wrap="none" lIns="0" tIns="0" rIns="0" bIns="0" anchor="t">
            <a:noAutofit/>
          </a:bodyPr>
          <a:lstStyle/>
          <a:p>
            <a:pPr algn="l">
              <a:buNone/>
            </a:pPr>
            <a:r>
              <a:rPr sz="1050" b="0">
                <a:solidFill>
                  <a:srgbClr val="1B4F9F"/>
                </a:solidFill>
                <a:latin typeface="Arial"/>
                <a:ea typeface="Arial"/>
                <a:cs typeface="Arial"/>
                <a:hlinkClick r:id="rId4"/>
              </a:rPr>
              <a:t>ntechs.vn</a:t>
            </a:r>
            <a:endParaRPr sz="1050"/>
          </a:p>
        </p:txBody>
      </p:sp>
      <p:sp>
        <p:nvSpPr>
          <p:cNvPr id="14" name="NTechs page number">
            <a:extLst>
              <a:ext uri="{FF2B5EF4-FFF2-40B4-BE49-F238E27FC236}">
                <a16:creationId xmlns:a16="http://schemas.microsoft.com/office/drawing/2014/main" id="{A14B00AF-BDBC-4C05-9D07-10D218811190}"/>
              </a:ext>
            </a:extLst>
          </p:cNvPr>
          <p:cNvSpPr>
            <a:spLocks noGrp="1"/>
          </p:cNvSpPr>
          <p:nvPr/>
        </p:nvSpPr>
        <p:spPr>
          <a:xfrm>
            <a:off x="11087100" y="6486525"/>
            <a:ext cx="476250" cy="228600"/>
          </a:xfrm>
          <a:prstGeom prst="rect">
            <a:avLst/>
          </a:prstGeom>
          <a:noFill/>
          <a:ln w="0">
            <a:noFill/>
          </a:ln>
        </p:spPr>
        <p:txBody>
          <a:bodyPr wrap="none" lIns="0" tIns="0" rIns="0" bIns="0" anchor="t">
            <a:noAutofit/>
          </a:bodyPr>
          <a:lstStyle/>
          <a:p>
            <a:pPr algn="l">
              <a:buNone/>
            </a:pPr>
            <a:r>
              <a:rPr sz="1200" b="1">
                <a:solidFill>
                  <a:srgbClr val="1B4F9F"/>
                </a:solidFill>
                <a:latin typeface="Arial"/>
                <a:ea typeface="Arial"/>
                <a:cs typeface="Arial"/>
              </a:rPr>
              <a:t>22</a:t>
            </a:r>
            <a:endParaRPr sz="1200"/>
          </a:p>
        </p:txBody>
      </p:sp>
    </p:spTree>
    <p:extLst>
      <p:ext uri="{BB962C8B-B14F-4D97-AF65-F5344CB8AC3E}">
        <p14:creationId xmlns:p14="http://schemas.microsoft.com/office/powerpoint/2010/main" val="927883958"/>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2041</Words>
  <Application>Microsoft Office PowerPoint</Application>
  <DocSecurity>0</DocSecurity>
  <PresentationFormat>Widescreen</PresentationFormat>
  <Paragraphs>275</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Aptos</vt:lpstr>
      <vt:lpstr>Arial</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Nam Nhi</cp:lastModifiedBy>
  <cp:revision>4</cp:revision>
  <dcterms:created xsi:type="dcterms:W3CDTF">2026-11-03T00:25:00Z</dcterms:created>
  <dcterms:modified xsi:type="dcterms:W3CDTF">2026-11-03T01:12:10Z</dcterms:modified>
</cp:coreProperties>
</file>